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8"/>
  </p:notesMasterIdLst>
  <p:handoutMasterIdLst>
    <p:handoutMasterId r:id="rId29"/>
  </p:handoutMasterIdLst>
  <p:sldIdLst>
    <p:sldId id="256" r:id="rId5"/>
    <p:sldId id="268" r:id="rId6"/>
    <p:sldId id="267" r:id="rId7"/>
    <p:sldId id="270" r:id="rId8"/>
    <p:sldId id="258" r:id="rId9"/>
    <p:sldId id="269" r:id="rId10"/>
    <p:sldId id="259" r:id="rId11"/>
    <p:sldId id="260" r:id="rId12"/>
    <p:sldId id="262" r:id="rId13"/>
    <p:sldId id="263" r:id="rId14"/>
    <p:sldId id="265" r:id="rId15"/>
    <p:sldId id="266" r:id="rId16"/>
    <p:sldId id="271" r:id="rId17"/>
    <p:sldId id="273" r:id="rId18"/>
    <p:sldId id="274" r:id="rId19"/>
    <p:sldId id="282" r:id="rId20"/>
    <p:sldId id="275" r:id="rId21"/>
    <p:sldId id="276" r:id="rId22"/>
    <p:sldId id="277" r:id="rId23"/>
    <p:sldId id="278" r:id="rId24"/>
    <p:sldId id="279" r:id="rId25"/>
    <p:sldId id="280" r:id="rId26"/>
    <p:sldId id="28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06" autoAdjust="0"/>
  </p:normalViewPr>
  <p:slideViewPr>
    <p:cSldViewPr>
      <p:cViewPr varScale="1">
        <p:scale>
          <a:sx n="82" d="100"/>
          <a:sy n="82" d="100"/>
        </p:scale>
        <p:origin x="720" y="72"/>
      </p:cViewPr>
      <p:guideLst/>
    </p:cSldViewPr>
  </p:slideViewPr>
  <p:notesTextViewPr>
    <p:cViewPr>
      <p:scale>
        <a:sx n="1" d="1"/>
        <a:sy n="1" d="1"/>
      </p:scale>
      <p:origin x="0" y="0"/>
    </p:cViewPr>
  </p:notesTextViewPr>
  <p:notesViewPr>
    <p:cSldViewPr showGuides="1">
      <p:cViewPr varScale="1">
        <p:scale>
          <a:sx n="95" d="100"/>
          <a:sy n="95" d="100"/>
        </p:scale>
        <p:origin x="3582"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FB202A-8611-4DDC-831D-D12EB67B6CF7}"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11888A7B-1E89-45E6-84F4-EF92B26189CD}">
      <dgm:prSet phldrT="[Text]"/>
      <dgm:spPr/>
      <dgm:t>
        <a:bodyPr/>
        <a:lstStyle/>
        <a:p>
          <a:r>
            <a:rPr lang="en-US" dirty="0">
              <a:solidFill>
                <a:schemeClr val="bg1"/>
              </a:solidFill>
            </a:rPr>
            <a:t>Data acquisition from remote URL</a:t>
          </a:r>
        </a:p>
      </dgm:t>
    </dgm:pt>
    <dgm:pt modelId="{6043087E-917B-44BC-97F8-41385FD50DC3}" type="parTrans" cxnId="{5376348D-4465-4E2E-9DB8-EA1F5276717B}">
      <dgm:prSet/>
      <dgm:spPr/>
      <dgm:t>
        <a:bodyPr/>
        <a:lstStyle/>
        <a:p>
          <a:endParaRPr lang="en-US"/>
        </a:p>
      </dgm:t>
    </dgm:pt>
    <dgm:pt modelId="{438F37F5-E676-4BB5-A241-95D895E1B43F}" type="sibTrans" cxnId="{5376348D-4465-4E2E-9DB8-EA1F5276717B}">
      <dgm:prSet/>
      <dgm:spPr/>
      <dgm:t>
        <a:bodyPr/>
        <a:lstStyle/>
        <a:p>
          <a:endParaRPr lang="en-US"/>
        </a:p>
      </dgm:t>
    </dgm:pt>
    <dgm:pt modelId="{356F6FEF-38C8-437A-8562-86A5ED3F5885}">
      <dgm:prSet phldrT="[Text]"/>
      <dgm:spPr/>
      <dgm:t>
        <a:bodyPr/>
        <a:lstStyle/>
        <a:p>
          <a:r>
            <a:rPr lang="en-US" dirty="0">
              <a:solidFill>
                <a:schemeClr val="bg1"/>
              </a:solidFill>
            </a:rPr>
            <a:t>Creating Website using Flask Framework</a:t>
          </a:r>
        </a:p>
      </dgm:t>
    </dgm:pt>
    <dgm:pt modelId="{BD9B34C9-939F-47F5-A040-1B30C9EEA310}" type="parTrans" cxnId="{8247D1A2-555D-4B39-B44D-5F2B5AE64242}">
      <dgm:prSet/>
      <dgm:spPr/>
      <dgm:t>
        <a:bodyPr/>
        <a:lstStyle/>
        <a:p>
          <a:endParaRPr lang="en-US"/>
        </a:p>
      </dgm:t>
    </dgm:pt>
    <dgm:pt modelId="{665399A3-A410-4656-8F7E-3FAB641DE891}" type="sibTrans" cxnId="{8247D1A2-555D-4B39-B44D-5F2B5AE64242}">
      <dgm:prSet/>
      <dgm:spPr/>
      <dgm:t>
        <a:bodyPr/>
        <a:lstStyle/>
        <a:p>
          <a:endParaRPr lang="en-US"/>
        </a:p>
      </dgm:t>
    </dgm:pt>
    <dgm:pt modelId="{640CA9BD-09C1-4472-8DAC-0F150EC5E678}">
      <dgm:prSet phldrT="[Text]"/>
      <dgm:spPr/>
      <dgm:t>
        <a:bodyPr/>
        <a:lstStyle/>
        <a:p>
          <a:r>
            <a:rPr lang="en-US" dirty="0">
              <a:solidFill>
                <a:schemeClr val="bg1"/>
              </a:solidFill>
            </a:rPr>
            <a:t>Building an API that serves from live cloud database</a:t>
          </a:r>
        </a:p>
      </dgm:t>
    </dgm:pt>
    <dgm:pt modelId="{90609DF7-843B-4BEF-A3B5-89270E6B0951}" type="parTrans" cxnId="{957C551D-31A8-4286-A3AE-C5928DB663CE}">
      <dgm:prSet/>
      <dgm:spPr/>
      <dgm:t>
        <a:bodyPr/>
        <a:lstStyle/>
        <a:p>
          <a:endParaRPr lang="en-US"/>
        </a:p>
      </dgm:t>
    </dgm:pt>
    <dgm:pt modelId="{67B503AA-82FD-4AA4-8357-3D8B59D6160B}" type="sibTrans" cxnId="{957C551D-31A8-4286-A3AE-C5928DB663CE}">
      <dgm:prSet/>
      <dgm:spPr/>
      <dgm:t>
        <a:bodyPr/>
        <a:lstStyle/>
        <a:p>
          <a:endParaRPr lang="en-US"/>
        </a:p>
      </dgm:t>
    </dgm:pt>
    <dgm:pt modelId="{571EA399-4107-42F6-8E95-E27472EC1F39}">
      <dgm:prSet/>
      <dgm:spPr/>
      <dgm:t>
        <a:bodyPr/>
        <a:lstStyle/>
        <a:p>
          <a:r>
            <a:rPr lang="en-US" dirty="0">
              <a:solidFill>
                <a:schemeClr val="bg1"/>
              </a:solidFill>
            </a:rPr>
            <a:t>Creating Dashboard Visualization using chart.js</a:t>
          </a:r>
        </a:p>
      </dgm:t>
    </dgm:pt>
    <dgm:pt modelId="{3193AC51-1C4F-4F50-9C92-DE1CA560E54F}" type="parTrans" cxnId="{65FF70EA-A9C6-4862-AB0E-975B28958303}">
      <dgm:prSet/>
      <dgm:spPr/>
      <dgm:t>
        <a:bodyPr/>
        <a:lstStyle/>
        <a:p>
          <a:endParaRPr lang="en-US"/>
        </a:p>
      </dgm:t>
    </dgm:pt>
    <dgm:pt modelId="{D0F4B390-54C0-46C0-BF87-B5E7A10E7FB0}" type="sibTrans" cxnId="{65FF70EA-A9C6-4862-AB0E-975B28958303}">
      <dgm:prSet/>
      <dgm:spPr/>
      <dgm:t>
        <a:bodyPr/>
        <a:lstStyle/>
        <a:p>
          <a:endParaRPr lang="en-US"/>
        </a:p>
      </dgm:t>
    </dgm:pt>
    <dgm:pt modelId="{712EDDD5-F1C9-457B-A81D-F94868058B44}">
      <dgm:prSet phldrT="[Text]"/>
      <dgm:spPr/>
      <dgm:t>
        <a:bodyPr/>
        <a:lstStyle/>
        <a:p>
          <a:r>
            <a:rPr lang="en-US" dirty="0">
              <a:solidFill>
                <a:schemeClr val="bg1"/>
              </a:solidFill>
            </a:rPr>
            <a:t>Storing data in Mongo DB</a:t>
          </a:r>
        </a:p>
      </dgm:t>
    </dgm:pt>
    <dgm:pt modelId="{630DB5C2-135D-425B-B7D5-1F5FFE12BF3B}" type="sibTrans" cxnId="{392AE56A-6939-469F-BFEC-2DEEC6ABC100}">
      <dgm:prSet/>
      <dgm:spPr/>
      <dgm:t>
        <a:bodyPr/>
        <a:lstStyle/>
        <a:p>
          <a:endParaRPr lang="en-US"/>
        </a:p>
      </dgm:t>
    </dgm:pt>
    <dgm:pt modelId="{5E2CC1CB-7E12-4298-9BE5-B8F6683E4161}" type="parTrans" cxnId="{392AE56A-6939-469F-BFEC-2DEEC6ABC100}">
      <dgm:prSet/>
      <dgm:spPr/>
      <dgm:t>
        <a:bodyPr/>
        <a:lstStyle/>
        <a:p>
          <a:endParaRPr lang="en-US"/>
        </a:p>
      </dgm:t>
    </dgm:pt>
    <dgm:pt modelId="{69D0AE10-6C72-4D45-978A-2CAEC9FC671D}" type="pres">
      <dgm:prSet presAssocID="{2EFB202A-8611-4DDC-831D-D12EB67B6CF7}" presName="outerComposite" presStyleCnt="0">
        <dgm:presLayoutVars>
          <dgm:chMax val="5"/>
          <dgm:dir/>
          <dgm:resizeHandles val="exact"/>
        </dgm:presLayoutVars>
      </dgm:prSet>
      <dgm:spPr/>
    </dgm:pt>
    <dgm:pt modelId="{8CCBD3C3-A264-4AA1-95CD-B70E55B24FE7}" type="pres">
      <dgm:prSet presAssocID="{2EFB202A-8611-4DDC-831D-D12EB67B6CF7}" presName="dummyMaxCanvas" presStyleCnt="0">
        <dgm:presLayoutVars/>
      </dgm:prSet>
      <dgm:spPr/>
    </dgm:pt>
    <dgm:pt modelId="{26923BEE-5945-4F74-8BB8-B0CB5F69274B}" type="pres">
      <dgm:prSet presAssocID="{2EFB202A-8611-4DDC-831D-D12EB67B6CF7}" presName="FiveNodes_1" presStyleLbl="node1" presStyleIdx="0" presStyleCnt="5">
        <dgm:presLayoutVars>
          <dgm:bulletEnabled val="1"/>
        </dgm:presLayoutVars>
      </dgm:prSet>
      <dgm:spPr/>
    </dgm:pt>
    <dgm:pt modelId="{79AA520D-9274-4007-ACB7-B7C7D03BF9C3}" type="pres">
      <dgm:prSet presAssocID="{2EFB202A-8611-4DDC-831D-D12EB67B6CF7}" presName="FiveNodes_2" presStyleLbl="node1" presStyleIdx="1" presStyleCnt="5">
        <dgm:presLayoutVars>
          <dgm:bulletEnabled val="1"/>
        </dgm:presLayoutVars>
      </dgm:prSet>
      <dgm:spPr/>
    </dgm:pt>
    <dgm:pt modelId="{CD7E5D99-E62E-4485-BD39-7AE12BBDE249}" type="pres">
      <dgm:prSet presAssocID="{2EFB202A-8611-4DDC-831D-D12EB67B6CF7}" presName="FiveNodes_3" presStyleLbl="node1" presStyleIdx="2" presStyleCnt="5" custLinFactNeighborX="142" custLinFactNeighborY="-5717">
        <dgm:presLayoutVars>
          <dgm:bulletEnabled val="1"/>
        </dgm:presLayoutVars>
      </dgm:prSet>
      <dgm:spPr/>
    </dgm:pt>
    <dgm:pt modelId="{1281BB1C-CF6A-4A07-8B88-A6A0A77BD890}" type="pres">
      <dgm:prSet presAssocID="{2EFB202A-8611-4DDC-831D-D12EB67B6CF7}" presName="FiveNodes_4" presStyleLbl="node1" presStyleIdx="3" presStyleCnt="5" custLinFactNeighborX="-472" custLinFactNeighborY="-11554">
        <dgm:presLayoutVars>
          <dgm:bulletEnabled val="1"/>
        </dgm:presLayoutVars>
      </dgm:prSet>
      <dgm:spPr/>
    </dgm:pt>
    <dgm:pt modelId="{69C69555-F289-4A63-902D-9CA7D136B5B9}" type="pres">
      <dgm:prSet presAssocID="{2EFB202A-8611-4DDC-831D-D12EB67B6CF7}" presName="FiveNodes_5" presStyleLbl="node1" presStyleIdx="4" presStyleCnt="5" custLinFactNeighborX="-1086" custLinFactNeighborY="-12721">
        <dgm:presLayoutVars>
          <dgm:bulletEnabled val="1"/>
        </dgm:presLayoutVars>
      </dgm:prSet>
      <dgm:spPr/>
    </dgm:pt>
    <dgm:pt modelId="{3B742118-04C6-4087-A689-D375A8BD6761}" type="pres">
      <dgm:prSet presAssocID="{2EFB202A-8611-4DDC-831D-D12EB67B6CF7}" presName="FiveConn_1-2" presStyleLbl="fgAccFollowNode1" presStyleIdx="0" presStyleCnt="4">
        <dgm:presLayoutVars>
          <dgm:bulletEnabled val="1"/>
        </dgm:presLayoutVars>
      </dgm:prSet>
      <dgm:spPr/>
    </dgm:pt>
    <dgm:pt modelId="{5A4F6454-A259-4A3F-88CE-02EEFFC4A2E3}" type="pres">
      <dgm:prSet presAssocID="{2EFB202A-8611-4DDC-831D-D12EB67B6CF7}" presName="FiveConn_2-3" presStyleLbl="fgAccFollowNode1" presStyleIdx="1" presStyleCnt="4">
        <dgm:presLayoutVars>
          <dgm:bulletEnabled val="1"/>
        </dgm:presLayoutVars>
      </dgm:prSet>
      <dgm:spPr/>
    </dgm:pt>
    <dgm:pt modelId="{115A8A86-0DF9-465A-8C0A-4E4BA7A2B7B8}" type="pres">
      <dgm:prSet presAssocID="{2EFB202A-8611-4DDC-831D-D12EB67B6CF7}" presName="FiveConn_3-4" presStyleLbl="fgAccFollowNode1" presStyleIdx="2" presStyleCnt="4">
        <dgm:presLayoutVars>
          <dgm:bulletEnabled val="1"/>
        </dgm:presLayoutVars>
      </dgm:prSet>
      <dgm:spPr/>
    </dgm:pt>
    <dgm:pt modelId="{689EB4B0-7A98-49C9-AA93-A54355E873FA}" type="pres">
      <dgm:prSet presAssocID="{2EFB202A-8611-4DDC-831D-D12EB67B6CF7}" presName="FiveConn_4-5" presStyleLbl="fgAccFollowNode1" presStyleIdx="3" presStyleCnt="4" custLinFactNeighborX="5017" custLinFactNeighborY="5002">
        <dgm:presLayoutVars>
          <dgm:bulletEnabled val="1"/>
        </dgm:presLayoutVars>
      </dgm:prSet>
      <dgm:spPr/>
    </dgm:pt>
    <dgm:pt modelId="{4D95E43E-F7C5-4DD5-B06F-A069323A1BCD}" type="pres">
      <dgm:prSet presAssocID="{2EFB202A-8611-4DDC-831D-D12EB67B6CF7}" presName="FiveNodes_1_text" presStyleLbl="node1" presStyleIdx="4" presStyleCnt="5">
        <dgm:presLayoutVars>
          <dgm:bulletEnabled val="1"/>
        </dgm:presLayoutVars>
      </dgm:prSet>
      <dgm:spPr/>
    </dgm:pt>
    <dgm:pt modelId="{54B5DB7E-CF11-4DE1-9600-0096B13F9D27}" type="pres">
      <dgm:prSet presAssocID="{2EFB202A-8611-4DDC-831D-D12EB67B6CF7}" presName="FiveNodes_2_text" presStyleLbl="node1" presStyleIdx="4" presStyleCnt="5">
        <dgm:presLayoutVars>
          <dgm:bulletEnabled val="1"/>
        </dgm:presLayoutVars>
      </dgm:prSet>
      <dgm:spPr/>
    </dgm:pt>
    <dgm:pt modelId="{5A61FCD2-FC61-477E-BA9C-69C0886DFA7B}" type="pres">
      <dgm:prSet presAssocID="{2EFB202A-8611-4DDC-831D-D12EB67B6CF7}" presName="FiveNodes_3_text" presStyleLbl="node1" presStyleIdx="4" presStyleCnt="5">
        <dgm:presLayoutVars>
          <dgm:bulletEnabled val="1"/>
        </dgm:presLayoutVars>
      </dgm:prSet>
      <dgm:spPr/>
    </dgm:pt>
    <dgm:pt modelId="{3612BF82-1669-464E-AAB1-6E704CBBD0AE}" type="pres">
      <dgm:prSet presAssocID="{2EFB202A-8611-4DDC-831D-D12EB67B6CF7}" presName="FiveNodes_4_text" presStyleLbl="node1" presStyleIdx="4" presStyleCnt="5">
        <dgm:presLayoutVars>
          <dgm:bulletEnabled val="1"/>
        </dgm:presLayoutVars>
      </dgm:prSet>
      <dgm:spPr/>
    </dgm:pt>
    <dgm:pt modelId="{351B5F2F-CA56-402C-923C-8839AC878F44}" type="pres">
      <dgm:prSet presAssocID="{2EFB202A-8611-4DDC-831D-D12EB67B6CF7}" presName="FiveNodes_5_text" presStyleLbl="node1" presStyleIdx="4" presStyleCnt="5">
        <dgm:presLayoutVars>
          <dgm:bulletEnabled val="1"/>
        </dgm:presLayoutVars>
      </dgm:prSet>
      <dgm:spPr/>
    </dgm:pt>
  </dgm:ptLst>
  <dgm:cxnLst>
    <dgm:cxn modelId="{60CCD301-6B5C-41BD-B3C8-1FD0A9C39473}" type="presOf" srcId="{571EA399-4107-42F6-8E95-E27472EC1F39}" destId="{3612BF82-1669-464E-AAB1-6E704CBBD0AE}" srcOrd="1" destOrd="0" presId="urn:microsoft.com/office/officeart/2005/8/layout/vProcess5"/>
    <dgm:cxn modelId="{3C0D2203-8946-4E1D-8E6B-C923042A7B6A}" type="presOf" srcId="{640CA9BD-09C1-4472-8DAC-0F150EC5E678}" destId="{351B5F2F-CA56-402C-923C-8839AC878F44}" srcOrd="1" destOrd="0" presId="urn:microsoft.com/office/officeart/2005/8/layout/vProcess5"/>
    <dgm:cxn modelId="{957C551D-31A8-4286-A3AE-C5928DB663CE}" srcId="{2EFB202A-8611-4DDC-831D-D12EB67B6CF7}" destId="{640CA9BD-09C1-4472-8DAC-0F150EC5E678}" srcOrd="4" destOrd="0" parTransId="{90609DF7-843B-4BEF-A3B5-89270E6B0951}" sibTransId="{67B503AA-82FD-4AA4-8357-3D8B59D6160B}"/>
    <dgm:cxn modelId="{D03E472A-B936-4EAF-B25D-AAE0BA0360E7}" type="presOf" srcId="{11888A7B-1E89-45E6-84F4-EF92B26189CD}" destId="{4D95E43E-F7C5-4DD5-B06F-A069323A1BCD}" srcOrd="1" destOrd="0" presId="urn:microsoft.com/office/officeart/2005/8/layout/vProcess5"/>
    <dgm:cxn modelId="{B958BB30-F9A4-499F-8613-9815D61A509D}" type="presOf" srcId="{640CA9BD-09C1-4472-8DAC-0F150EC5E678}" destId="{69C69555-F289-4A63-902D-9CA7D136B5B9}" srcOrd="0" destOrd="0" presId="urn:microsoft.com/office/officeart/2005/8/layout/vProcess5"/>
    <dgm:cxn modelId="{6014FD3C-71E2-42AA-8A2E-27711D734E08}" type="presOf" srcId="{571EA399-4107-42F6-8E95-E27472EC1F39}" destId="{1281BB1C-CF6A-4A07-8B88-A6A0A77BD890}" srcOrd="0" destOrd="0" presId="urn:microsoft.com/office/officeart/2005/8/layout/vProcess5"/>
    <dgm:cxn modelId="{392AE56A-6939-469F-BFEC-2DEEC6ABC100}" srcId="{2EFB202A-8611-4DDC-831D-D12EB67B6CF7}" destId="{712EDDD5-F1C9-457B-A81D-F94868058B44}" srcOrd="1" destOrd="0" parTransId="{5E2CC1CB-7E12-4298-9BE5-B8F6683E4161}" sibTransId="{630DB5C2-135D-425B-B7D5-1F5FFE12BF3B}"/>
    <dgm:cxn modelId="{BF88066D-A7C2-424F-AE54-C610CFDD8476}" type="presOf" srcId="{11888A7B-1E89-45E6-84F4-EF92B26189CD}" destId="{26923BEE-5945-4F74-8BB8-B0CB5F69274B}" srcOrd="0" destOrd="0" presId="urn:microsoft.com/office/officeart/2005/8/layout/vProcess5"/>
    <dgm:cxn modelId="{51E3936E-76D7-4687-8849-CB97E76506A6}" type="presOf" srcId="{438F37F5-E676-4BB5-A241-95D895E1B43F}" destId="{3B742118-04C6-4087-A689-D375A8BD6761}" srcOrd="0" destOrd="0" presId="urn:microsoft.com/office/officeart/2005/8/layout/vProcess5"/>
    <dgm:cxn modelId="{C30D8D6F-D991-4428-969E-FD62D78A58FB}" type="presOf" srcId="{665399A3-A410-4656-8F7E-3FAB641DE891}" destId="{115A8A86-0DF9-465A-8C0A-4E4BA7A2B7B8}" srcOrd="0" destOrd="0" presId="urn:microsoft.com/office/officeart/2005/8/layout/vProcess5"/>
    <dgm:cxn modelId="{86A17370-0CBA-4685-91EA-EE09C6E8CF0A}" type="presOf" srcId="{630DB5C2-135D-425B-B7D5-1F5FFE12BF3B}" destId="{5A4F6454-A259-4A3F-88CE-02EEFFC4A2E3}" srcOrd="0" destOrd="0" presId="urn:microsoft.com/office/officeart/2005/8/layout/vProcess5"/>
    <dgm:cxn modelId="{0734FE54-DA8D-4ECB-95E0-9F2D2B4555A3}" type="presOf" srcId="{2EFB202A-8611-4DDC-831D-D12EB67B6CF7}" destId="{69D0AE10-6C72-4D45-978A-2CAEC9FC671D}" srcOrd="0" destOrd="0" presId="urn:microsoft.com/office/officeart/2005/8/layout/vProcess5"/>
    <dgm:cxn modelId="{202D7989-A210-4601-8992-4B2E7E9A4C90}" type="presOf" srcId="{D0F4B390-54C0-46C0-BF87-B5E7A10E7FB0}" destId="{689EB4B0-7A98-49C9-AA93-A54355E873FA}" srcOrd="0" destOrd="0" presId="urn:microsoft.com/office/officeart/2005/8/layout/vProcess5"/>
    <dgm:cxn modelId="{DD6AE68B-BEBF-4C30-BAC1-948F6337BAEA}" type="presOf" srcId="{356F6FEF-38C8-437A-8562-86A5ED3F5885}" destId="{CD7E5D99-E62E-4485-BD39-7AE12BBDE249}" srcOrd="0" destOrd="0" presId="urn:microsoft.com/office/officeart/2005/8/layout/vProcess5"/>
    <dgm:cxn modelId="{5376348D-4465-4E2E-9DB8-EA1F5276717B}" srcId="{2EFB202A-8611-4DDC-831D-D12EB67B6CF7}" destId="{11888A7B-1E89-45E6-84F4-EF92B26189CD}" srcOrd="0" destOrd="0" parTransId="{6043087E-917B-44BC-97F8-41385FD50DC3}" sibTransId="{438F37F5-E676-4BB5-A241-95D895E1B43F}"/>
    <dgm:cxn modelId="{3190219C-7ED2-44BE-A574-B1104A400E48}" type="presOf" srcId="{712EDDD5-F1C9-457B-A81D-F94868058B44}" destId="{54B5DB7E-CF11-4DE1-9600-0096B13F9D27}" srcOrd="1" destOrd="0" presId="urn:microsoft.com/office/officeart/2005/8/layout/vProcess5"/>
    <dgm:cxn modelId="{8247D1A2-555D-4B39-B44D-5F2B5AE64242}" srcId="{2EFB202A-8611-4DDC-831D-D12EB67B6CF7}" destId="{356F6FEF-38C8-437A-8562-86A5ED3F5885}" srcOrd="2" destOrd="0" parTransId="{BD9B34C9-939F-47F5-A040-1B30C9EEA310}" sibTransId="{665399A3-A410-4656-8F7E-3FAB641DE891}"/>
    <dgm:cxn modelId="{C40381C7-823C-476D-9955-A68B03761EA3}" type="presOf" srcId="{712EDDD5-F1C9-457B-A81D-F94868058B44}" destId="{79AA520D-9274-4007-ACB7-B7C7D03BF9C3}" srcOrd="0" destOrd="0" presId="urn:microsoft.com/office/officeart/2005/8/layout/vProcess5"/>
    <dgm:cxn modelId="{7F4FE0D4-DBFB-4E17-93D3-80FC1F50C219}" type="presOf" srcId="{356F6FEF-38C8-437A-8562-86A5ED3F5885}" destId="{5A61FCD2-FC61-477E-BA9C-69C0886DFA7B}" srcOrd="1" destOrd="0" presId="urn:microsoft.com/office/officeart/2005/8/layout/vProcess5"/>
    <dgm:cxn modelId="{65FF70EA-A9C6-4862-AB0E-975B28958303}" srcId="{2EFB202A-8611-4DDC-831D-D12EB67B6CF7}" destId="{571EA399-4107-42F6-8E95-E27472EC1F39}" srcOrd="3" destOrd="0" parTransId="{3193AC51-1C4F-4F50-9C92-DE1CA560E54F}" sibTransId="{D0F4B390-54C0-46C0-BF87-B5E7A10E7FB0}"/>
    <dgm:cxn modelId="{0165E2ED-5843-4CC8-B10D-A797A46FE17A}" type="presParOf" srcId="{69D0AE10-6C72-4D45-978A-2CAEC9FC671D}" destId="{8CCBD3C3-A264-4AA1-95CD-B70E55B24FE7}" srcOrd="0" destOrd="0" presId="urn:microsoft.com/office/officeart/2005/8/layout/vProcess5"/>
    <dgm:cxn modelId="{AB54A98F-C346-4C0B-86CD-E5C6B81DF029}" type="presParOf" srcId="{69D0AE10-6C72-4D45-978A-2CAEC9FC671D}" destId="{26923BEE-5945-4F74-8BB8-B0CB5F69274B}" srcOrd="1" destOrd="0" presId="urn:microsoft.com/office/officeart/2005/8/layout/vProcess5"/>
    <dgm:cxn modelId="{71C18C60-48A2-4953-81E1-74AE89525E3F}" type="presParOf" srcId="{69D0AE10-6C72-4D45-978A-2CAEC9FC671D}" destId="{79AA520D-9274-4007-ACB7-B7C7D03BF9C3}" srcOrd="2" destOrd="0" presId="urn:microsoft.com/office/officeart/2005/8/layout/vProcess5"/>
    <dgm:cxn modelId="{8CFF8B43-7B6C-4395-9BAE-5FFCBB3C1488}" type="presParOf" srcId="{69D0AE10-6C72-4D45-978A-2CAEC9FC671D}" destId="{CD7E5D99-E62E-4485-BD39-7AE12BBDE249}" srcOrd="3" destOrd="0" presId="urn:microsoft.com/office/officeart/2005/8/layout/vProcess5"/>
    <dgm:cxn modelId="{73F33ADA-EEC5-4BE4-8E22-9898FDA6A283}" type="presParOf" srcId="{69D0AE10-6C72-4D45-978A-2CAEC9FC671D}" destId="{1281BB1C-CF6A-4A07-8B88-A6A0A77BD890}" srcOrd="4" destOrd="0" presId="urn:microsoft.com/office/officeart/2005/8/layout/vProcess5"/>
    <dgm:cxn modelId="{B4C798EF-9073-4494-B127-B8BB5C75239B}" type="presParOf" srcId="{69D0AE10-6C72-4D45-978A-2CAEC9FC671D}" destId="{69C69555-F289-4A63-902D-9CA7D136B5B9}" srcOrd="5" destOrd="0" presId="urn:microsoft.com/office/officeart/2005/8/layout/vProcess5"/>
    <dgm:cxn modelId="{C21840DA-5B49-41A9-903D-9724A6735521}" type="presParOf" srcId="{69D0AE10-6C72-4D45-978A-2CAEC9FC671D}" destId="{3B742118-04C6-4087-A689-D375A8BD6761}" srcOrd="6" destOrd="0" presId="urn:microsoft.com/office/officeart/2005/8/layout/vProcess5"/>
    <dgm:cxn modelId="{21E632A0-952E-44BE-9E31-CFB8AE78B30B}" type="presParOf" srcId="{69D0AE10-6C72-4D45-978A-2CAEC9FC671D}" destId="{5A4F6454-A259-4A3F-88CE-02EEFFC4A2E3}" srcOrd="7" destOrd="0" presId="urn:microsoft.com/office/officeart/2005/8/layout/vProcess5"/>
    <dgm:cxn modelId="{1A97E1F3-D05F-4B3E-8BBC-C6F59BAE860C}" type="presParOf" srcId="{69D0AE10-6C72-4D45-978A-2CAEC9FC671D}" destId="{115A8A86-0DF9-465A-8C0A-4E4BA7A2B7B8}" srcOrd="8" destOrd="0" presId="urn:microsoft.com/office/officeart/2005/8/layout/vProcess5"/>
    <dgm:cxn modelId="{830B59CA-A457-44FD-9401-EB3011FB55A9}" type="presParOf" srcId="{69D0AE10-6C72-4D45-978A-2CAEC9FC671D}" destId="{689EB4B0-7A98-49C9-AA93-A54355E873FA}" srcOrd="9" destOrd="0" presId="urn:microsoft.com/office/officeart/2005/8/layout/vProcess5"/>
    <dgm:cxn modelId="{8C4D6F79-1995-4CD4-BDE1-C98F9998EAC2}" type="presParOf" srcId="{69D0AE10-6C72-4D45-978A-2CAEC9FC671D}" destId="{4D95E43E-F7C5-4DD5-B06F-A069323A1BCD}" srcOrd="10" destOrd="0" presId="urn:microsoft.com/office/officeart/2005/8/layout/vProcess5"/>
    <dgm:cxn modelId="{B0B011CD-E33B-45D9-92AE-50B5D1C84951}" type="presParOf" srcId="{69D0AE10-6C72-4D45-978A-2CAEC9FC671D}" destId="{54B5DB7E-CF11-4DE1-9600-0096B13F9D27}" srcOrd="11" destOrd="0" presId="urn:microsoft.com/office/officeart/2005/8/layout/vProcess5"/>
    <dgm:cxn modelId="{6CE788ED-A2CA-4BEF-9ADE-0DA3226F6A9B}" type="presParOf" srcId="{69D0AE10-6C72-4D45-978A-2CAEC9FC671D}" destId="{5A61FCD2-FC61-477E-BA9C-69C0886DFA7B}" srcOrd="12" destOrd="0" presId="urn:microsoft.com/office/officeart/2005/8/layout/vProcess5"/>
    <dgm:cxn modelId="{5D33E7DA-82FC-428D-AB94-1DB0ADD7D98A}" type="presParOf" srcId="{69D0AE10-6C72-4D45-978A-2CAEC9FC671D}" destId="{3612BF82-1669-464E-AAB1-6E704CBBD0AE}" srcOrd="13" destOrd="0" presId="urn:microsoft.com/office/officeart/2005/8/layout/vProcess5"/>
    <dgm:cxn modelId="{E1867A7D-FF36-4D1B-91FC-955D5010B5DE}" type="presParOf" srcId="{69D0AE10-6C72-4D45-978A-2CAEC9FC671D}" destId="{351B5F2F-CA56-402C-923C-8839AC878F44}"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923BEE-5945-4F74-8BB8-B0CB5F69274B}">
      <dsp:nvSpPr>
        <dsp:cNvPr id="0" name=""/>
        <dsp:cNvSpPr/>
      </dsp:nvSpPr>
      <dsp:spPr>
        <a:xfrm>
          <a:off x="0" y="0"/>
          <a:ext cx="4447489" cy="9464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bg1"/>
              </a:solidFill>
            </a:rPr>
            <a:t>Data acquisition from remote URL</a:t>
          </a:r>
        </a:p>
      </dsp:txBody>
      <dsp:txXfrm>
        <a:off x="27719" y="27719"/>
        <a:ext cx="3315516" cy="890966"/>
      </dsp:txXfrm>
    </dsp:sp>
    <dsp:sp modelId="{79AA520D-9274-4007-ACB7-B7C7D03BF9C3}">
      <dsp:nvSpPr>
        <dsp:cNvPr id="0" name=""/>
        <dsp:cNvSpPr/>
      </dsp:nvSpPr>
      <dsp:spPr>
        <a:xfrm>
          <a:off x="332117" y="1077849"/>
          <a:ext cx="4447489" cy="9464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bg1"/>
              </a:solidFill>
            </a:rPr>
            <a:t>Storing data in Mongo DB</a:t>
          </a:r>
        </a:p>
      </dsp:txBody>
      <dsp:txXfrm>
        <a:off x="359836" y="1105568"/>
        <a:ext cx="3444770" cy="890966"/>
      </dsp:txXfrm>
    </dsp:sp>
    <dsp:sp modelId="{CD7E5D99-E62E-4485-BD39-7AE12BBDE249}">
      <dsp:nvSpPr>
        <dsp:cNvPr id="0" name=""/>
        <dsp:cNvSpPr/>
      </dsp:nvSpPr>
      <dsp:spPr>
        <a:xfrm>
          <a:off x="670550" y="2101592"/>
          <a:ext cx="4447489" cy="9464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bg1"/>
              </a:solidFill>
            </a:rPr>
            <a:t>Creating Website using Flask Framework</a:t>
          </a:r>
        </a:p>
      </dsp:txBody>
      <dsp:txXfrm>
        <a:off x="698269" y="2129311"/>
        <a:ext cx="3444770" cy="890966"/>
      </dsp:txXfrm>
    </dsp:sp>
    <dsp:sp modelId="{1281BB1C-CF6A-4A07-8B88-A6A0A77BD890}">
      <dsp:nvSpPr>
        <dsp:cNvPr id="0" name=""/>
        <dsp:cNvSpPr/>
      </dsp:nvSpPr>
      <dsp:spPr>
        <a:xfrm>
          <a:off x="975360" y="3124199"/>
          <a:ext cx="4447489" cy="9464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bg1"/>
              </a:solidFill>
            </a:rPr>
            <a:t>Creating Dashboard Visualization using chart.js</a:t>
          </a:r>
        </a:p>
      </dsp:txBody>
      <dsp:txXfrm>
        <a:off x="1003079" y="3151918"/>
        <a:ext cx="3444770" cy="890966"/>
      </dsp:txXfrm>
    </dsp:sp>
    <dsp:sp modelId="{69C69555-F289-4A63-902D-9CA7D136B5B9}">
      <dsp:nvSpPr>
        <dsp:cNvPr id="0" name=""/>
        <dsp:cNvSpPr/>
      </dsp:nvSpPr>
      <dsp:spPr>
        <a:xfrm>
          <a:off x="1280171" y="4191003"/>
          <a:ext cx="4447489" cy="9464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bg1"/>
              </a:solidFill>
            </a:rPr>
            <a:t>Building an API that serves from live cloud database</a:t>
          </a:r>
        </a:p>
      </dsp:txBody>
      <dsp:txXfrm>
        <a:off x="1307890" y="4218722"/>
        <a:ext cx="3444770" cy="890966"/>
      </dsp:txXfrm>
    </dsp:sp>
    <dsp:sp modelId="{3B742118-04C6-4087-A689-D375A8BD6761}">
      <dsp:nvSpPr>
        <dsp:cNvPr id="0" name=""/>
        <dsp:cNvSpPr/>
      </dsp:nvSpPr>
      <dsp:spPr>
        <a:xfrm>
          <a:off x="3832326" y="691400"/>
          <a:ext cx="615162" cy="615162"/>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3970737" y="691400"/>
        <a:ext cx="338340" cy="462909"/>
      </dsp:txXfrm>
    </dsp:sp>
    <dsp:sp modelId="{5A4F6454-A259-4A3F-88CE-02EEFFC4A2E3}">
      <dsp:nvSpPr>
        <dsp:cNvPr id="0" name=""/>
        <dsp:cNvSpPr/>
      </dsp:nvSpPr>
      <dsp:spPr>
        <a:xfrm>
          <a:off x="4164444" y="1769249"/>
          <a:ext cx="615162" cy="615162"/>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4302855" y="1769249"/>
        <a:ext cx="338340" cy="462909"/>
      </dsp:txXfrm>
    </dsp:sp>
    <dsp:sp modelId="{115A8A86-0DF9-465A-8C0A-4E4BA7A2B7B8}">
      <dsp:nvSpPr>
        <dsp:cNvPr id="0" name=""/>
        <dsp:cNvSpPr/>
      </dsp:nvSpPr>
      <dsp:spPr>
        <a:xfrm>
          <a:off x="4496561" y="2831325"/>
          <a:ext cx="615162" cy="615162"/>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4634972" y="2831325"/>
        <a:ext cx="338340" cy="462909"/>
      </dsp:txXfrm>
    </dsp:sp>
    <dsp:sp modelId="{689EB4B0-7A98-49C9-AA93-A54355E873FA}">
      <dsp:nvSpPr>
        <dsp:cNvPr id="0" name=""/>
        <dsp:cNvSpPr/>
      </dsp:nvSpPr>
      <dsp:spPr>
        <a:xfrm>
          <a:off x="4859542" y="3950460"/>
          <a:ext cx="615162" cy="615162"/>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4997953" y="3950460"/>
        <a:ext cx="338340" cy="462909"/>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1C5132-FFA3-4B02-9F09-22FCF40EFA74}" type="datetimeFigureOut">
              <a:rPr lang="en-US" smtClean="0"/>
              <a:t>8/10/2023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3C20D7-F8F1-4196-9585-26F31AFC85C9}" type="slidenum">
              <a:rPr lang="en-US" smtClean="0"/>
              <a:t>‹#›</a:t>
            </a:fld>
            <a:endParaRPr lang="en-US"/>
          </a:p>
        </p:txBody>
      </p:sp>
    </p:spTree>
    <p:extLst>
      <p:ext uri="{BB962C8B-B14F-4D97-AF65-F5344CB8AC3E}">
        <p14:creationId xmlns:p14="http://schemas.microsoft.com/office/powerpoint/2010/main" val="4168162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6E42C9-243F-4DC5-AFF6-9D56B5FA9D63}" type="datetimeFigureOut">
              <a:rPr lang="en-US" smtClean="0"/>
              <a:t>8/10/2023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EC444-603B-4F09-9A06-5917518DD901}" type="slidenum">
              <a:rPr lang="en-US" smtClean="0"/>
              <a:t>‹#›</a:t>
            </a:fld>
            <a:endParaRPr lang="en-US"/>
          </a:p>
        </p:txBody>
      </p:sp>
    </p:spTree>
    <p:extLst>
      <p:ext uri="{BB962C8B-B14F-4D97-AF65-F5344CB8AC3E}">
        <p14:creationId xmlns:p14="http://schemas.microsoft.com/office/powerpoint/2010/main" val="87425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AEC444-603B-4F09-9A06-5917518DD901}" type="slidenum">
              <a:rPr lang="en-US" smtClean="0"/>
              <a:t>1</a:t>
            </a:fld>
            <a:endParaRPr lang="en-US"/>
          </a:p>
        </p:txBody>
      </p:sp>
    </p:spTree>
    <p:extLst>
      <p:ext uri="{BB962C8B-B14F-4D97-AF65-F5344CB8AC3E}">
        <p14:creationId xmlns:p14="http://schemas.microsoft.com/office/powerpoint/2010/main" val="40391545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p:cNvSpPr/>
          <p:nvPr/>
        </p:nvSpPr>
        <p:spPr bwMode="invGray">
          <a:xfrm>
            <a:off x="0" y="3936697"/>
            <a:ext cx="12192000" cy="210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201" y="4114800"/>
            <a:ext cx="10515598" cy="1158446"/>
          </a:xfrm>
        </p:spPr>
        <p:txBody>
          <a:bodyPr anchor="b">
            <a:normAutofit/>
          </a:bodyPr>
          <a:lstStyle>
            <a:lvl1pPr algn="l">
              <a:defRPr sz="52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838201" y="5338170"/>
            <a:ext cx="10515598" cy="474836"/>
          </a:xfrm>
        </p:spPr>
        <p:txBody>
          <a:bodyPr/>
          <a:lstStyle>
            <a:lvl1pPr marL="0" indent="0" algn="l">
              <a:spcBef>
                <a:spcPts val="0"/>
              </a:spcBef>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3072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8/10/2023</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78755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41693" y="365125"/>
            <a:ext cx="1600200" cy="5811838"/>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85344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8/10/2023</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77025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dirty="0"/>
          </a:p>
        </p:txBody>
      </p:sp>
      <p:sp>
        <p:nvSpPr>
          <p:cNvPr id="4" name="Date Placeholder 4"/>
          <p:cNvSpPr>
            <a:spLocks noGrp="1"/>
          </p:cNvSpPr>
          <p:nvPr>
            <p:ph type="dt" sz="half" idx="10"/>
          </p:nvPr>
        </p:nvSpPr>
        <p:spPr/>
        <p:txBody>
          <a:bodyPr/>
          <a:lstStyle/>
          <a:p>
            <a:fld id="{B0FE2824-C2A0-4931-BB32-60B24BDBB3CC}" type="datetimeFigureOut">
              <a:rPr lang="en-US" smtClean="0"/>
              <a:t>8/10/2023</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1557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bwMode="ltGray">
          <a:xfrm>
            <a:off x="0" y="3276600"/>
            <a:ext cx="12192000" cy="27632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3429000"/>
            <a:ext cx="9601200" cy="1838519"/>
          </a:xfrm>
        </p:spPr>
        <p:txBody>
          <a:bodyPr anchor="b">
            <a:normAutofit/>
          </a:bodyPr>
          <a:lstStyle>
            <a:lvl1pPr>
              <a:defRPr sz="52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41248" y="5340096"/>
            <a:ext cx="9601200" cy="475488"/>
          </a:xfrm>
        </p:spPr>
        <p:txBody>
          <a:bodyPr/>
          <a:lstStyle>
            <a:lvl1pPr marL="0" indent="0">
              <a:spcBef>
                <a:spcPts val="0"/>
              </a:spcBef>
              <a:buNone/>
              <a:defRPr sz="24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91735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5224"/>
          </a:xfrm>
        </p:spPr>
        <p:txBody>
          <a:bodyPr/>
          <a:lstStyle/>
          <a:p>
            <a:r>
              <a:rPr lang="en-US"/>
              <a:t>Click to edit Master title style</a:t>
            </a:r>
          </a:p>
        </p:txBody>
      </p:sp>
      <p:sp>
        <p:nvSpPr>
          <p:cNvPr id="3" name="Content Placeholder 2"/>
          <p:cNvSpPr>
            <a:spLocks noGrp="1"/>
          </p:cNvSpPr>
          <p:nvPr>
            <p:ph sz="half" idx="1"/>
          </p:nvPr>
        </p:nvSpPr>
        <p:spPr>
          <a:xfrm>
            <a:off x="8382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8/10/2023</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631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8397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61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61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6"/>
          <p:cNvSpPr>
            <a:spLocks noGrp="1"/>
          </p:cNvSpPr>
          <p:nvPr>
            <p:ph type="ftr" sz="quarter" idx="11"/>
          </p:nvPr>
        </p:nvSpPr>
        <p:spPr/>
        <p:txBody>
          <a:bodyPr/>
          <a:lstStyle/>
          <a:p>
            <a:endParaRPr lang="en-US"/>
          </a:p>
        </p:txBody>
      </p:sp>
      <p:sp>
        <p:nvSpPr>
          <p:cNvPr id="7" name="Date Placeholder 7"/>
          <p:cNvSpPr>
            <a:spLocks noGrp="1"/>
          </p:cNvSpPr>
          <p:nvPr>
            <p:ph type="dt" sz="half" idx="10"/>
          </p:nvPr>
        </p:nvSpPr>
        <p:spPr/>
        <p:txBody>
          <a:bodyPr/>
          <a:lstStyle/>
          <a:p>
            <a:fld id="{B0FE2824-C2A0-4931-BB32-60B24BDBB3CC}" type="datetimeFigureOut">
              <a:rPr lang="en-US" smtClean="0"/>
              <a:t>8/10/2023</a:t>
            </a:fld>
            <a:endParaRPr lang="en-US"/>
          </a:p>
        </p:txBody>
      </p:sp>
      <p:sp>
        <p:nvSpPr>
          <p:cNvPr id="9" name="Slide Number Placeholder 8"/>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144799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2"/>
          <p:cNvSpPr>
            <a:spLocks noGrp="1"/>
          </p:cNvSpPr>
          <p:nvPr>
            <p:ph type="ftr" sz="quarter" idx="11"/>
          </p:nvPr>
        </p:nvSpPr>
        <p:spPr/>
        <p:txBody>
          <a:bodyPr/>
          <a:lstStyle/>
          <a:p>
            <a:endParaRPr lang="en-US"/>
          </a:p>
        </p:txBody>
      </p:sp>
      <p:sp>
        <p:nvSpPr>
          <p:cNvPr id="3" name="Date Placeholder 3"/>
          <p:cNvSpPr>
            <a:spLocks noGrp="1"/>
          </p:cNvSpPr>
          <p:nvPr>
            <p:ph type="dt" sz="half" idx="10"/>
          </p:nvPr>
        </p:nvSpPr>
        <p:spPr/>
        <p:txBody>
          <a:bodyPr/>
          <a:lstStyle/>
          <a:p>
            <a:fld id="{B0FE2824-C2A0-4931-BB32-60B24BDBB3CC}" type="datetimeFigureOut">
              <a:rPr lang="en-US" smtClean="0"/>
              <a:t>8/10/2023</a:t>
            </a:fld>
            <a:endParaRPr lang="en-US"/>
          </a:p>
        </p:txBody>
      </p:sp>
      <p:sp>
        <p:nvSpPr>
          <p:cNvPr id="5" name="Slide Number Placeholder 4"/>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5634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1"/>
          <p:cNvSpPr>
            <a:spLocks noGrp="1"/>
          </p:cNvSpPr>
          <p:nvPr>
            <p:ph type="ftr" sz="quarter" idx="11"/>
          </p:nvPr>
        </p:nvSpPr>
        <p:spPr/>
        <p:txBody>
          <a:bodyPr/>
          <a:lstStyle/>
          <a:p>
            <a:endParaRPr lang="en-US"/>
          </a:p>
        </p:txBody>
      </p:sp>
      <p:sp>
        <p:nvSpPr>
          <p:cNvPr id="2" name="Date Placeholder 2"/>
          <p:cNvSpPr>
            <a:spLocks noGrp="1"/>
          </p:cNvSpPr>
          <p:nvPr>
            <p:ph type="dt" sz="half" idx="10"/>
          </p:nvPr>
        </p:nvSpPr>
        <p:spPr/>
        <p:txBody>
          <a:bodyPr/>
          <a:lstStyle/>
          <a:p>
            <a:fld id="{B0FE2824-C2A0-4931-BB32-60B24BDBB3CC}" type="datetimeFigureOut">
              <a:rPr lang="en-US" smtClean="0"/>
              <a:t>8/10/2023</a:t>
            </a:fld>
            <a:endParaRPr lang="en-US"/>
          </a:p>
        </p:txBody>
      </p:sp>
      <p:sp>
        <p:nvSpPr>
          <p:cNvPr id="4" name="Slide Number Placeholder 3"/>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66730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4000"/>
            <a:ext cx="3429000" cy="19050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838200" y="685800"/>
            <a:ext cx="6400800" cy="52578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24800" y="3581400"/>
            <a:ext cx="3429000"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8/10/2023</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97896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7048"/>
            <a:ext cx="3429000" cy="1901952"/>
          </a:xfrm>
        </p:spPr>
        <p:txBody>
          <a:bodyPr anchor="b">
            <a:normAutofit/>
          </a:bodyPr>
          <a:lstStyle>
            <a:lvl1pPr>
              <a:defRPr sz="340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838198" y="685800"/>
            <a:ext cx="6400800" cy="5257800"/>
          </a:xfrm>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24800" y="3581400"/>
            <a:ext cx="3428999"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8/10/2023</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2527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6492239"/>
            <a:ext cx="12188825" cy="3657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6"/>
            <a:ext cx="10515600" cy="114522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3"/>
          <p:cNvSpPr>
            <a:spLocks noGrp="1"/>
          </p:cNvSpPr>
          <p:nvPr>
            <p:ph type="ftr" sz="quarter" idx="3"/>
          </p:nvPr>
        </p:nvSpPr>
        <p:spPr>
          <a:xfrm>
            <a:off x="381000" y="6549715"/>
            <a:ext cx="8442158" cy="229237"/>
          </a:xfrm>
          <a:prstGeom prst="rect">
            <a:avLst/>
          </a:prstGeom>
        </p:spPr>
        <p:txBody>
          <a:bodyPr vert="horz" lIns="91440" tIns="45720" rIns="91440" bIns="45720" rtlCol="0" anchor="ctr"/>
          <a:lstStyle>
            <a:lvl1pPr algn="l">
              <a:defRPr sz="1100">
                <a:solidFill>
                  <a:schemeClr val="bg1">
                    <a:lumMod val="40000"/>
                    <a:lumOff val="60000"/>
                  </a:schemeClr>
                </a:solidFill>
              </a:defRPr>
            </a:lvl1pPr>
          </a:lstStyle>
          <a:p>
            <a:endParaRPr lang="en-US" dirty="0"/>
          </a:p>
        </p:txBody>
      </p:sp>
      <p:sp>
        <p:nvSpPr>
          <p:cNvPr id="4" name="Date Placeholder 4"/>
          <p:cNvSpPr>
            <a:spLocks noGrp="1"/>
          </p:cNvSpPr>
          <p:nvPr>
            <p:ph type="dt" sz="half" idx="2"/>
          </p:nvPr>
        </p:nvSpPr>
        <p:spPr>
          <a:xfrm>
            <a:off x="9685939" y="6549715"/>
            <a:ext cx="1667860"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0FE2824-C2A0-4931-BB32-60B24BDBB3CC}" type="datetimeFigureOut">
              <a:rPr lang="en-US" smtClean="0"/>
              <a:pPr/>
              <a:t>8/10/2023</a:t>
            </a:fld>
            <a:endParaRPr lang="en-US"/>
          </a:p>
        </p:txBody>
      </p:sp>
      <p:sp>
        <p:nvSpPr>
          <p:cNvPr id="6" name="Slide Number Placeholder 5"/>
          <p:cNvSpPr>
            <a:spLocks noGrp="1"/>
          </p:cNvSpPr>
          <p:nvPr>
            <p:ph type="sldNum" sz="quarter" idx="4"/>
          </p:nvPr>
        </p:nvSpPr>
        <p:spPr>
          <a:xfrm>
            <a:off x="11353799" y="6549715"/>
            <a:ext cx="446361"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13333A4-2EF1-4B79-B68C-AB20E66B4822}" type="slidenum">
              <a:rPr lang="en-US" smtClean="0"/>
              <a:pPr/>
              <a:t>‹#›</a:t>
            </a:fld>
            <a:endParaRPr lang="en-US"/>
          </a:p>
        </p:txBody>
      </p:sp>
    </p:spTree>
    <p:extLst>
      <p:ext uri="{BB962C8B-B14F-4D97-AF65-F5344CB8AC3E}">
        <p14:creationId xmlns:p14="http://schemas.microsoft.com/office/powerpoint/2010/main" val="115587165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6.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hyperlink" Target="https://www.alphavantage.co/query?function=DIGITAL_CURRENCY_DAILY&amp;symbol=BTC&amp;market=CAD&amp;apikey=451KU60FV4BXH04K" TargetMode="External"/><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4.png"/><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194964"/>
            <a:ext cx="10515598" cy="1158446"/>
          </a:xfrm>
        </p:spPr>
        <p:txBody>
          <a:bodyPr>
            <a:noAutofit/>
          </a:bodyPr>
          <a:lstStyle/>
          <a:p>
            <a:r>
              <a:rPr lang="en-US" sz="4000" dirty="0"/>
              <a:t>BDAT 1004 DATA PROGRAMMING</a:t>
            </a:r>
            <a:br>
              <a:rPr lang="en-US" sz="4000" dirty="0"/>
            </a:br>
            <a:r>
              <a:rPr lang="en-US" sz="4000" dirty="0"/>
              <a:t>Final Project, Group 7 – Bitcoin Analysis</a:t>
            </a:r>
          </a:p>
        </p:txBody>
      </p:sp>
      <p:sp>
        <p:nvSpPr>
          <p:cNvPr id="3" name="Subtitle 2"/>
          <p:cNvSpPr>
            <a:spLocks noGrp="1"/>
          </p:cNvSpPr>
          <p:nvPr>
            <p:ph type="subTitle" idx="1"/>
          </p:nvPr>
        </p:nvSpPr>
        <p:spPr>
          <a:xfrm>
            <a:off x="838201" y="5388970"/>
            <a:ext cx="10515598" cy="474836"/>
          </a:xfrm>
        </p:spPr>
        <p:txBody>
          <a:bodyPr/>
          <a:lstStyle/>
          <a:p>
            <a:r>
              <a:rPr lang="en-US" dirty="0"/>
              <a:t>Pravneet Singh, Pushkar Rawat, Harleen Kaur, Gurleen Bhullar</a:t>
            </a:r>
          </a:p>
        </p:txBody>
      </p:sp>
    </p:spTree>
    <p:extLst>
      <p:ext uri="{BB962C8B-B14F-4D97-AF65-F5344CB8AC3E}">
        <p14:creationId xmlns:p14="http://schemas.microsoft.com/office/powerpoint/2010/main" val="214272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664B8E-A459-4FD2-CC9B-B333A7DFB5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914400"/>
            <a:ext cx="7696200" cy="4970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50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MongoDb Database and Collection</a:t>
            </a:r>
          </a:p>
        </p:txBody>
      </p:sp>
      <p:sp>
        <p:nvSpPr>
          <p:cNvPr id="6" name="Content Placeholder 5">
            <a:extLst>
              <a:ext uri="{FF2B5EF4-FFF2-40B4-BE49-F238E27FC236}">
                <a16:creationId xmlns:a16="http://schemas.microsoft.com/office/drawing/2014/main" id="{34477FDB-32B3-47F1-2449-34813BFC5632}"/>
              </a:ext>
            </a:extLst>
          </p:cNvPr>
          <p:cNvSpPr>
            <a:spLocks noGrp="1"/>
          </p:cNvSpPr>
          <p:nvPr>
            <p:ph idx="1"/>
          </p:nvPr>
        </p:nvSpPr>
        <p:spPr/>
        <p:txBody>
          <a:bodyPr/>
          <a:lstStyle/>
          <a:p>
            <a:r>
              <a:rPr lang="en-IN" dirty="0"/>
              <a:t>Database – </a:t>
            </a:r>
            <a:r>
              <a:rPr lang="en-IN" i="1" dirty="0"/>
              <a:t>Database_for_Final</a:t>
            </a:r>
          </a:p>
          <a:p>
            <a:r>
              <a:rPr lang="en-IN" dirty="0"/>
              <a:t>Collection- </a:t>
            </a:r>
            <a:r>
              <a:rPr lang="en-IN" i="1" dirty="0"/>
              <a:t>FinalProject</a:t>
            </a:r>
          </a:p>
        </p:txBody>
      </p:sp>
      <p:pic>
        <p:nvPicPr>
          <p:cNvPr id="3074" name="Picture 2">
            <a:extLst>
              <a:ext uri="{FF2B5EF4-FFF2-40B4-BE49-F238E27FC236}">
                <a16:creationId xmlns:a16="http://schemas.microsoft.com/office/drawing/2014/main" id="{A1721528-7185-823B-3665-BD6EAFE27A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3657600"/>
            <a:ext cx="11353800" cy="262261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MongoDB: CASE-STUDY">
            <a:extLst>
              <a:ext uri="{FF2B5EF4-FFF2-40B4-BE49-F238E27FC236}">
                <a16:creationId xmlns:a16="http://schemas.microsoft.com/office/drawing/2014/main" id="{8DCB7D1A-955A-A6F0-F3E4-81E08FB7027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441" t="2833" r="15965"/>
          <a:stretch/>
        </p:blipFill>
        <p:spPr bwMode="auto">
          <a:xfrm>
            <a:off x="9067800" y="376012"/>
            <a:ext cx="2340257" cy="20574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7431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MongoDb Collection</a:t>
            </a:r>
          </a:p>
        </p:txBody>
      </p:sp>
      <p:pic>
        <p:nvPicPr>
          <p:cNvPr id="5122" name="Picture 2">
            <a:extLst>
              <a:ext uri="{FF2B5EF4-FFF2-40B4-BE49-F238E27FC236}">
                <a16:creationId xmlns:a16="http://schemas.microsoft.com/office/drawing/2014/main" id="{7BE6D560-06F5-E151-4BFB-855BA86C2BD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12946" y="1825625"/>
            <a:ext cx="9366108" cy="43513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1986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Pseudo Batch Process to acquire data every 24 hours</a:t>
            </a:r>
          </a:p>
        </p:txBody>
      </p:sp>
      <p:pic>
        <p:nvPicPr>
          <p:cNvPr id="6146" name="Picture 2">
            <a:extLst>
              <a:ext uri="{FF2B5EF4-FFF2-40B4-BE49-F238E27FC236}">
                <a16:creationId xmlns:a16="http://schemas.microsoft.com/office/drawing/2014/main" id="{580D551F-C452-56D7-3347-256DE5A6DD8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178359"/>
            <a:ext cx="10515600" cy="3645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90234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87B4-1CE9-3937-909E-96FA3E21EC0F}"/>
              </a:ext>
            </a:extLst>
          </p:cNvPr>
          <p:cNvSpPr>
            <a:spLocks noGrp="1"/>
          </p:cNvSpPr>
          <p:nvPr>
            <p:ph type="title"/>
          </p:nvPr>
        </p:nvSpPr>
        <p:spPr/>
        <p:txBody>
          <a:bodyPr/>
          <a:lstStyle/>
          <a:p>
            <a:r>
              <a:rPr lang="en-IN" dirty="0"/>
              <a:t>Flask – Web App Development via VS Code</a:t>
            </a:r>
          </a:p>
        </p:txBody>
      </p:sp>
      <p:sp>
        <p:nvSpPr>
          <p:cNvPr id="3" name="Content Placeholder 2">
            <a:extLst>
              <a:ext uri="{FF2B5EF4-FFF2-40B4-BE49-F238E27FC236}">
                <a16:creationId xmlns:a16="http://schemas.microsoft.com/office/drawing/2014/main" id="{BF669C1D-E433-3914-1F82-F3F78A4D9A78}"/>
              </a:ext>
            </a:extLst>
          </p:cNvPr>
          <p:cNvSpPr>
            <a:spLocks noGrp="1"/>
          </p:cNvSpPr>
          <p:nvPr>
            <p:ph idx="1"/>
          </p:nvPr>
        </p:nvSpPr>
        <p:spPr>
          <a:xfrm>
            <a:off x="838200" y="1825625"/>
            <a:ext cx="5791200" cy="4351338"/>
          </a:xfrm>
        </p:spPr>
        <p:txBody>
          <a:bodyPr/>
          <a:lstStyle/>
          <a:p>
            <a:r>
              <a:rPr lang="en-IN" dirty="0"/>
              <a:t>We have used Flask as a web app development framework from Python using Visual Studio Code</a:t>
            </a:r>
          </a:p>
          <a:p>
            <a:r>
              <a:rPr lang="en-IN" dirty="0"/>
              <a:t>The screenshot on the right shows the main app.py python file to launch the main web app along with the various html pages to launch the visualisations that include code from HTML, CSS, and JavaScript</a:t>
            </a:r>
          </a:p>
        </p:txBody>
      </p:sp>
      <p:pic>
        <p:nvPicPr>
          <p:cNvPr id="5" name="Picture 4">
            <a:extLst>
              <a:ext uri="{FF2B5EF4-FFF2-40B4-BE49-F238E27FC236}">
                <a16:creationId xmlns:a16="http://schemas.microsoft.com/office/drawing/2014/main" id="{8EB61C7C-F56D-C3CE-7630-1C7652802C0E}"/>
              </a:ext>
            </a:extLst>
          </p:cNvPr>
          <p:cNvPicPr>
            <a:picLocks noChangeAspect="1"/>
          </p:cNvPicPr>
          <p:nvPr/>
        </p:nvPicPr>
        <p:blipFill>
          <a:blip r:embed="rId2"/>
          <a:stretch>
            <a:fillRect/>
          </a:stretch>
        </p:blipFill>
        <p:spPr>
          <a:xfrm>
            <a:off x="8153400" y="1849099"/>
            <a:ext cx="2286000" cy="4327864"/>
          </a:xfrm>
          <a:prstGeom prst="rect">
            <a:avLst/>
          </a:prstGeom>
        </p:spPr>
      </p:pic>
    </p:spTree>
    <p:extLst>
      <p:ext uri="{BB962C8B-B14F-4D97-AF65-F5344CB8AC3E}">
        <p14:creationId xmlns:p14="http://schemas.microsoft.com/office/powerpoint/2010/main" val="4030202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87B4-1CE9-3937-909E-96FA3E21EC0F}"/>
              </a:ext>
            </a:extLst>
          </p:cNvPr>
          <p:cNvSpPr>
            <a:spLocks noGrp="1"/>
          </p:cNvSpPr>
          <p:nvPr>
            <p:ph type="title"/>
          </p:nvPr>
        </p:nvSpPr>
        <p:spPr>
          <a:xfrm>
            <a:off x="699837" y="152400"/>
            <a:ext cx="10515600" cy="1145224"/>
          </a:xfrm>
        </p:spPr>
        <p:txBody>
          <a:bodyPr/>
          <a:lstStyle/>
          <a:p>
            <a:pPr algn="ctr"/>
            <a:r>
              <a:rPr lang="en-IN" dirty="0"/>
              <a:t>Website Home Page</a:t>
            </a:r>
          </a:p>
        </p:txBody>
      </p:sp>
      <p:pic>
        <p:nvPicPr>
          <p:cNvPr id="6" name="Picture 5">
            <a:extLst>
              <a:ext uri="{FF2B5EF4-FFF2-40B4-BE49-F238E27FC236}">
                <a16:creationId xmlns:a16="http://schemas.microsoft.com/office/drawing/2014/main" id="{810EB468-B00A-ADF3-571C-FA930E94D8E7}"/>
              </a:ext>
            </a:extLst>
          </p:cNvPr>
          <p:cNvPicPr>
            <a:picLocks noChangeAspect="1"/>
          </p:cNvPicPr>
          <p:nvPr/>
        </p:nvPicPr>
        <p:blipFill>
          <a:blip r:embed="rId2"/>
          <a:stretch>
            <a:fillRect/>
          </a:stretch>
        </p:blipFill>
        <p:spPr>
          <a:xfrm>
            <a:off x="1295400" y="1555267"/>
            <a:ext cx="9324475" cy="4621696"/>
          </a:xfrm>
          <a:prstGeom prst="rect">
            <a:avLst/>
          </a:prstGeom>
        </p:spPr>
      </p:pic>
    </p:spTree>
    <p:extLst>
      <p:ext uri="{BB962C8B-B14F-4D97-AF65-F5344CB8AC3E}">
        <p14:creationId xmlns:p14="http://schemas.microsoft.com/office/powerpoint/2010/main" val="29676002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87B4-1CE9-3937-909E-96FA3E21EC0F}"/>
              </a:ext>
            </a:extLst>
          </p:cNvPr>
          <p:cNvSpPr>
            <a:spLocks noGrp="1"/>
          </p:cNvSpPr>
          <p:nvPr>
            <p:ph type="title"/>
          </p:nvPr>
        </p:nvSpPr>
        <p:spPr>
          <a:xfrm>
            <a:off x="699837" y="152400"/>
            <a:ext cx="10515600" cy="1145224"/>
          </a:xfrm>
        </p:spPr>
        <p:txBody>
          <a:bodyPr>
            <a:normAutofit/>
          </a:bodyPr>
          <a:lstStyle/>
          <a:p>
            <a:pPr algn="ctr"/>
            <a:r>
              <a:rPr lang="en-IN" sz="3200" dirty="0"/>
              <a:t>The Previous Home Page was launched with this code</a:t>
            </a:r>
          </a:p>
        </p:txBody>
      </p:sp>
      <p:pic>
        <p:nvPicPr>
          <p:cNvPr id="4" name="Picture 3">
            <a:extLst>
              <a:ext uri="{FF2B5EF4-FFF2-40B4-BE49-F238E27FC236}">
                <a16:creationId xmlns:a16="http://schemas.microsoft.com/office/drawing/2014/main" id="{20A55092-9F24-F466-7CE2-48DF11727045}"/>
              </a:ext>
            </a:extLst>
          </p:cNvPr>
          <p:cNvPicPr>
            <a:picLocks noChangeAspect="1"/>
          </p:cNvPicPr>
          <p:nvPr/>
        </p:nvPicPr>
        <p:blipFill>
          <a:blip r:embed="rId2"/>
          <a:stretch>
            <a:fillRect/>
          </a:stretch>
        </p:blipFill>
        <p:spPr>
          <a:xfrm>
            <a:off x="2438400" y="1447800"/>
            <a:ext cx="6904100" cy="4860439"/>
          </a:xfrm>
          <a:prstGeom prst="rect">
            <a:avLst/>
          </a:prstGeom>
        </p:spPr>
      </p:pic>
    </p:spTree>
    <p:extLst>
      <p:ext uri="{BB962C8B-B14F-4D97-AF65-F5344CB8AC3E}">
        <p14:creationId xmlns:p14="http://schemas.microsoft.com/office/powerpoint/2010/main" val="24077042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3C99C-86F4-1AA2-3872-2AE99AEEAB73}"/>
              </a:ext>
            </a:extLst>
          </p:cNvPr>
          <p:cNvSpPr>
            <a:spLocks noGrp="1"/>
          </p:cNvSpPr>
          <p:nvPr>
            <p:ph type="title"/>
          </p:nvPr>
        </p:nvSpPr>
        <p:spPr/>
        <p:txBody>
          <a:bodyPr/>
          <a:lstStyle/>
          <a:p>
            <a:r>
              <a:rPr lang="en-IN" dirty="0"/>
              <a:t>Table to show Last 5 days Bitcoin rate in CAD</a:t>
            </a:r>
          </a:p>
        </p:txBody>
      </p:sp>
      <p:pic>
        <p:nvPicPr>
          <p:cNvPr id="5" name="Content Placeholder 4">
            <a:extLst>
              <a:ext uri="{FF2B5EF4-FFF2-40B4-BE49-F238E27FC236}">
                <a16:creationId xmlns:a16="http://schemas.microsoft.com/office/drawing/2014/main" id="{9F34DAF2-FB92-8EFE-F0C6-1336FC5FA893}"/>
              </a:ext>
            </a:extLst>
          </p:cNvPr>
          <p:cNvPicPr>
            <a:picLocks noGrp="1" noChangeAspect="1"/>
          </p:cNvPicPr>
          <p:nvPr>
            <p:ph idx="1"/>
          </p:nvPr>
        </p:nvPicPr>
        <p:blipFill>
          <a:blip r:embed="rId2"/>
          <a:stretch>
            <a:fillRect/>
          </a:stretch>
        </p:blipFill>
        <p:spPr>
          <a:xfrm>
            <a:off x="1541664" y="1825625"/>
            <a:ext cx="9108672" cy="4351338"/>
          </a:xfrm>
        </p:spPr>
      </p:pic>
    </p:spTree>
    <p:extLst>
      <p:ext uri="{BB962C8B-B14F-4D97-AF65-F5344CB8AC3E}">
        <p14:creationId xmlns:p14="http://schemas.microsoft.com/office/powerpoint/2010/main" val="419543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3C99C-86F4-1AA2-3872-2AE99AEEAB73}"/>
              </a:ext>
            </a:extLst>
          </p:cNvPr>
          <p:cNvSpPr>
            <a:spLocks noGrp="1"/>
          </p:cNvSpPr>
          <p:nvPr>
            <p:ph type="title"/>
          </p:nvPr>
        </p:nvSpPr>
        <p:spPr/>
        <p:txBody>
          <a:bodyPr/>
          <a:lstStyle/>
          <a:p>
            <a:r>
              <a:rPr lang="en-IN" dirty="0"/>
              <a:t>Bitcoin Opening Rates in CAD – last 3 years</a:t>
            </a:r>
          </a:p>
        </p:txBody>
      </p:sp>
      <p:pic>
        <p:nvPicPr>
          <p:cNvPr id="7" name="Content Placeholder 6">
            <a:extLst>
              <a:ext uri="{FF2B5EF4-FFF2-40B4-BE49-F238E27FC236}">
                <a16:creationId xmlns:a16="http://schemas.microsoft.com/office/drawing/2014/main" id="{CF3BC038-0C67-F6B5-9D7B-B2904FB5275A}"/>
              </a:ext>
            </a:extLst>
          </p:cNvPr>
          <p:cNvPicPr>
            <a:picLocks noGrp="1" noChangeAspect="1"/>
          </p:cNvPicPr>
          <p:nvPr>
            <p:ph idx="1"/>
          </p:nvPr>
        </p:nvPicPr>
        <p:blipFill>
          <a:blip r:embed="rId2"/>
          <a:stretch>
            <a:fillRect/>
          </a:stretch>
        </p:blipFill>
        <p:spPr>
          <a:xfrm>
            <a:off x="1609865" y="1825625"/>
            <a:ext cx="8972269" cy="4351338"/>
          </a:xfrm>
        </p:spPr>
      </p:pic>
    </p:spTree>
    <p:extLst>
      <p:ext uri="{BB962C8B-B14F-4D97-AF65-F5344CB8AC3E}">
        <p14:creationId xmlns:p14="http://schemas.microsoft.com/office/powerpoint/2010/main" val="40915572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3C99C-86F4-1AA2-3872-2AE99AEEAB73}"/>
              </a:ext>
            </a:extLst>
          </p:cNvPr>
          <p:cNvSpPr>
            <a:spLocks noGrp="1"/>
          </p:cNvSpPr>
          <p:nvPr>
            <p:ph type="title"/>
          </p:nvPr>
        </p:nvSpPr>
        <p:spPr/>
        <p:txBody>
          <a:bodyPr/>
          <a:lstStyle/>
          <a:p>
            <a:r>
              <a:rPr lang="en-IN" dirty="0"/>
              <a:t>Bitcoin Closing Rates in CAD – last 3 years</a:t>
            </a:r>
          </a:p>
        </p:txBody>
      </p:sp>
      <p:pic>
        <p:nvPicPr>
          <p:cNvPr id="6" name="Content Placeholder 5">
            <a:extLst>
              <a:ext uri="{FF2B5EF4-FFF2-40B4-BE49-F238E27FC236}">
                <a16:creationId xmlns:a16="http://schemas.microsoft.com/office/drawing/2014/main" id="{4851B832-27C5-4A5D-1502-8D533C08993F}"/>
              </a:ext>
            </a:extLst>
          </p:cNvPr>
          <p:cNvPicPr>
            <a:picLocks noGrp="1" noChangeAspect="1"/>
          </p:cNvPicPr>
          <p:nvPr>
            <p:ph idx="1"/>
          </p:nvPr>
        </p:nvPicPr>
        <p:blipFill>
          <a:blip r:embed="rId2"/>
          <a:stretch>
            <a:fillRect/>
          </a:stretch>
        </p:blipFill>
        <p:spPr>
          <a:xfrm>
            <a:off x="1600719" y="1825625"/>
            <a:ext cx="8990562" cy="4351338"/>
          </a:xfrm>
        </p:spPr>
      </p:pic>
    </p:spTree>
    <p:extLst>
      <p:ext uri="{BB962C8B-B14F-4D97-AF65-F5344CB8AC3E}">
        <p14:creationId xmlns:p14="http://schemas.microsoft.com/office/powerpoint/2010/main" val="34417313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8E86B-1954-220D-D442-C718732C8C16}"/>
              </a:ext>
            </a:extLst>
          </p:cNvPr>
          <p:cNvSpPr>
            <a:spLocks noGrp="1"/>
          </p:cNvSpPr>
          <p:nvPr>
            <p:ph type="title"/>
          </p:nvPr>
        </p:nvSpPr>
        <p:spPr>
          <a:xfrm>
            <a:off x="838200" y="378776"/>
            <a:ext cx="10515600" cy="1145224"/>
          </a:xfrm>
        </p:spPr>
        <p:txBody>
          <a:bodyPr/>
          <a:lstStyle/>
          <a:p>
            <a:r>
              <a:rPr lang="en-US" dirty="0"/>
              <a:t>Our Team</a:t>
            </a:r>
          </a:p>
        </p:txBody>
      </p:sp>
      <p:pic>
        <p:nvPicPr>
          <p:cNvPr id="1026" name="Picture 2">
            <a:extLst>
              <a:ext uri="{FF2B5EF4-FFF2-40B4-BE49-F238E27FC236}">
                <a16:creationId xmlns:a16="http://schemas.microsoft.com/office/drawing/2014/main" id="{1D84BA6F-2B4C-453E-3391-9D786C2DD0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 y="1905000"/>
            <a:ext cx="3162300" cy="269131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DC63859-8E92-D394-4EC7-1FA2D11E8A0A}"/>
              </a:ext>
            </a:extLst>
          </p:cNvPr>
          <p:cNvSpPr txBox="1"/>
          <p:nvPr/>
        </p:nvSpPr>
        <p:spPr>
          <a:xfrm>
            <a:off x="457200" y="4953000"/>
            <a:ext cx="2438400" cy="738664"/>
          </a:xfrm>
          <a:prstGeom prst="rect">
            <a:avLst/>
          </a:prstGeom>
          <a:solidFill>
            <a:schemeClr val="accent1">
              <a:lumMod val="75000"/>
            </a:schemeClr>
          </a:solidFill>
        </p:spPr>
        <p:txBody>
          <a:bodyPr wrap="square" rtlCol="0">
            <a:spAutoFit/>
          </a:bodyPr>
          <a:lstStyle/>
          <a:p>
            <a:r>
              <a:rPr lang="en-US" sz="2400" dirty="0"/>
              <a:t>Pravneet Singh</a:t>
            </a:r>
          </a:p>
          <a:p>
            <a:r>
              <a:rPr lang="en-US" dirty="0"/>
              <a:t>Project Manager</a:t>
            </a:r>
          </a:p>
        </p:txBody>
      </p:sp>
      <p:sp>
        <p:nvSpPr>
          <p:cNvPr id="11" name="TextBox 10">
            <a:extLst>
              <a:ext uri="{FF2B5EF4-FFF2-40B4-BE49-F238E27FC236}">
                <a16:creationId xmlns:a16="http://schemas.microsoft.com/office/drawing/2014/main" id="{1708CD1C-3D95-6F25-A416-7011186A3E97}"/>
              </a:ext>
            </a:extLst>
          </p:cNvPr>
          <p:cNvSpPr txBox="1"/>
          <p:nvPr/>
        </p:nvSpPr>
        <p:spPr>
          <a:xfrm>
            <a:off x="6553200" y="4953000"/>
            <a:ext cx="2514600" cy="738664"/>
          </a:xfrm>
          <a:prstGeom prst="rect">
            <a:avLst/>
          </a:prstGeom>
          <a:solidFill>
            <a:schemeClr val="accent1">
              <a:lumMod val="75000"/>
            </a:schemeClr>
          </a:solidFill>
        </p:spPr>
        <p:txBody>
          <a:bodyPr wrap="square" rtlCol="0">
            <a:spAutoFit/>
          </a:bodyPr>
          <a:lstStyle/>
          <a:p>
            <a:r>
              <a:rPr lang="en-US" sz="2400" dirty="0"/>
              <a:t>Gurleen Bhullar</a:t>
            </a:r>
          </a:p>
          <a:p>
            <a:r>
              <a:rPr lang="en-US" dirty="0"/>
              <a:t>Data Analyst</a:t>
            </a:r>
          </a:p>
        </p:txBody>
      </p:sp>
      <p:sp>
        <p:nvSpPr>
          <p:cNvPr id="12" name="TextBox 11">
            <a:extLst>
              <a:ext uri="{FF2B5EF4-FFF2-40B4-BE49-F238E27FC236}">
                <a16:creationId xmlns:a16="http://schemas.microsoft.com/office/drawing/2014/main" id="{0B75C0F0-1460-216D-F3E4-8DC8E712BE8D}"/>
              </a:ext>
            </a:extLst>
          </p:cNvPr>
          <p:cNvSpPr txBox="1"/>
          <p:nvPr/>
        </p:nvSpPr>
        <p:spPr>
          <a:xfrm>
            <a:off x="3543300" y="4953000"/>
            <a:ext cx="2514600" cy="738664"/>
          </a:xfrm>
          <a:prstGeom prst="rect">
            <a:avLst/>
          </a:prstGeom>
          <a:solidFill>
            <a:schemeClr val="accent1">
              <a:lumMod val="75000"/>
            </a:schemeClr>
          </a:solidFill>
        </p:spPr>
        <p:txBody>
          <a:bodyPr wrap="square" rtlCol="0">
            <a:spAutoFit/>
          </a:bodyPr>
          <a:lstStyle/>
          <a:p>
            <a:pPr algn="ctr"/>
            <a:r>
              <a:rPr lang="en-US" sz="2400" dirty="0"/>
              <a:t>Pushkar Rawat</a:t>
            </a:r>
          </a:p>
          <a:p>
            <a:r>
              <a:rPr lang="en-US" dirty="0"/>
              <a:t>Developer</a:t>
            </a:r>
          </a:p>
        </p:txBody>
      </p:sp>
      <p:sp>
        <p:nvSpPr>
          <p:cNvPr id="13" name="TextBox 12">
            <a:extLst>
              <a:ext uri="{FF2B5EF4-FFF2-40B4-BE49-F238E27FC236}">
                <a16:creationId xmlns:a16="http://schemas.microsoft.com/office/drawing/2014/main" id="{30BBB960-377D-100A-84D6-362BDC67AAE8}"/>
              </a:ext>
            </a:extLst>
          </p:cNvPr>
          <p:cNvSpPr txBox="1"/>
          <p:nvPr/>
        </p:nvSpPr>
        <p:spPr>
          <a:xfrm>
            <a:off x="9448800" y="4953000"/>
            <a:ext cx="2438400" cy="738664"/>
          </a:xfrm>
          <a:prstGeom prst="rect">
            <a:avLst/>
          </a:prstGeom>
          <a:solidFill>
            <a:schemeClr val="accent1">
              <a:lumMod val="75000"/>
            </a:schemeClr>
          </a:solidFill>
        </p:spPr>
        <p:txBody>
          <a:bodyPr wrap="square" rtlCol="0">
            <a:spAutoFit/>
          </a:bodyPr>
          <a:lstStyle/>
          <a:p>
            <a:r>
              <a:rPr lang="en-US" sz="2400" dirty="0"/>
              <a:t>Harleen Kaur</a:t>
            </a:r>
          </a:p>
          <a:p>
            <a:r>
              <a:rPr lang="en-US" dirty="0"/>
              <a:t>Business Analyst</a:t>
            </a:r>
          </a:p>
        </p:txBody>
      </p:sp>
      <p:sp>
        <p:nvSpPr>
          <p:cNvPr id="3" name="Oval 2">
            <a:extLst>
              <a:ext uri="{FF2B5EF4-FFF2-40B4-BE49-F238E27FC236}">
                <a16:creationId xmlns:a16="http://schemas.microsoft.com/office/drawing/2014/main" id="{B8C98C8E-9FFD-BBFB-4D7F-6D73EF9BAED3}"/>
              </a:ext>
            </a:extLst>
          </p:cNvPr>
          <p:cNvSpPr/>
          <p:nvPr/>
        </p:nvSpPr>
        <p:spPr>
          <a:xfrm>
            <a:off x="6400800" y="1905000"/>
            <a:ext cx="2804390" cy="2691319"/>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497DAAE-D51D-1D9B-5277-197CD2A8982C}"/>
              </a:ext>
            </a:extLst>
          </p:cNvPr>
          <p:cNvPicPr>
            <a:picLocks noChangeAspect="1"/>
          </p:cNvPicPr>
          <p:nvPr/>
        </p:nvPicPr>
        <p:blipFill>
          <a:blip r:embed="rId4"/>
          <a:stretch>
            <a:fillRect/>
          </a:stretch>
        </p:blipFill>
        <p:spPr>
          <a:xfrm>
            <a:off x="3361167" y="1905000"/>
            <a:ext cx="2696733" cy="2691319"/>
          </a:xfrm>
          <a:prstGeom prst="rect">
            <a:avLst/>
          </a:prstGeom>
        </p:spPr>
      </p:pic>
      <p:pic>
        <p:nvPicPr>
          <p:cNvPr id="9" name="Picture 8" descr="A person taking a selfie&#10;&#10;Description automatically generated">
            <a:extLst>
              <a:ext uri="{FF2B5EF4-FFF2-40B4-BE49-F238E27FC236}">
                <a16:creationId xmlns:a16="http://schemas.microsoft.com/office/drawing/2014/main" id="{CF38223E-F158-AC0E-6B22-62DF27B244C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69084" y="1738327"/>
            <a:ext cx="2362200" cy="302466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839289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3C99C-86F4-1AA2-3872-2AE99AEEAB73}"/>
              </a:ext>
            </a:extLst>
          </p:cNvPr>
          <p:cNvSpPr>
            <a:spLocks noGrp="1"/>
          </p:cNvSpPr>
          <p:nvPr>
            <p:ph type="title"/>
          </p:nvPr>
        </p:nvSpPr>
        <p:spPr/>
        <p:txBody>
          <a:bodyPr/>
          <a:lstStyle/>
          <a:p>
            <a:r>
              <a:rPr lang="en-IN" dirty="0"/>
              <a:t>Bar Chart to compare the opening and closing rates in CAD – to analyse daily fluctuations</a:t>
            </a:r>
          </a:p>
        </p:txBody>
      </p:sp>
      <p:pic>
        <p:nvPicPr>
          <p:cNvPr id="7" name="Content Placeholder 6">
            <a:extLst>
              <a:ext uri="{FF2B5EF4-FFF2-40B4-BE49-F238E27FC236}">
                <a16:creationId xmlns:a16="http://schemas.microsoft.com/office/drawing/2014/main" id="{E7CB31E9-14C9-C366-C9F3-E4FC8BD16274}"/>
              </a:ext>
            </a:extLst>
          </p:cNvPr>
          <p:cNvPicPr>
            <a:picLocks noGrp="1" noChangeAspect="1"/>
          </p:cNvPicPr>
          <p:nvPr>
            <p:ph idx="1"/>
          </p:nvPr>
        </p:nvPicPr>
        <p:blipFill>
          <a:blip r:embed="rId2"/>
          <a:stretch>
            <a:fillRect/>
          </a:stretch>
        </p:blipFill>
        <p:spPr>
          <a:xfrm>
            <a:off x="2133600" y="2590800"/>
            <a:ext cx="7494661" cy="3629118"/>
          </a:xfrm>
        </p:spPr>
      </p:pic>
      <p:pic>
        <p:nvPicPr>
          <p:cNvPr id="9" name="Picture 8">
            <a:extLst>
              <a:ext uri="{FF2B5EF4-FFF2-40B4-BE49-F238E27FC236}">
                <a16:creationId xmlns:a16="http://schemas.microsoft.com/office/drawing/2014/main" id="{23F6E6DE-AF5A-A665-A49E-DDD84DFF9D4B}"/>
              </a:ext>
            </a:extLst>
          </p:cNvPr>
          <p:cNvPicPr>
            <a:picLocks noChangeAspect="1"/>
          </p:cNvPicPr>
          <p:nvPr/>
        </p:nvPicPr>
        <p:blipFill>
          <a:blip r:embed="rId3"/>
          <a:stretch>
            <a:fillRect/>
          </a:stretch>
        </p:blipFill>
        <p:spPr>
          <a:xfrm>
            <a:off x="2133600" y="1548307"/>
            <a:ext cx="7499603" cy="1042493"/>
          </a:xfrm>
          <a:prstGeom prst="rect">
            <a:avLst/>
          </a:prstGeom>
        </p:spPr>
      </p:pic>
    </p:spTree>
    <p:extLst>
      <p:ext uri="{BB962C8B-B14F-4D97-AF65-F5344CB8AC3E}">
        <p14:creationId xmlns:p14="http://schemas.microsoft.com/office/powerpoint/2010/main" val="19292461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3EA79-E627-044C-D9C7-1D11B532059E}"/>
              </a:ext>
            </a:extLst>
          </p:cNvPr>
          <p:cNvSpPr>
            <a:spLocks noGrp="1"/>
          </p:cNvSpPr>
          <p:nvPr>
            <p:ph type="title"/>
          </p:nvPr>
        </p:nvSpPr>
        <p:spPr>
          <a:xfrm>
            <a:off x="838200" y="318473"/>
            <a:ext cx="10515600" cy="1145224"/>
          </a:xfrm>
        </p:spPr>
        <p:txBody>
          <a:bodyPr/>
          <a:lstStyle/>
          <a:p>
            <a:r>
              <a:rPr lang="en-IN" dirty="0"/>
              <a:t>Codes from VS Code for reference apart from LIVE demonstration</a:t>
            </a:r>
          </a:p>
        </p:txBody>
      </p:sp>
      <p:sp>
        <p:nvSpPr>
          <p:cNvPr id="3" name="Content Placeholder 2">
            <a:extLst>
              <a:ext uri="{FF2B5EF4-FFF2-40B4-BE49-F238E27FC236}">
                <a16:creationId xmlns:a16="http://schemas.microsoft.com/office/drawing/2014/main" id="{9218058A-EFA0-BE4F-B23E-9698C0121250}"/>
              </a:ext>
            </a:extLst>
          </p:cNvPr>
          <p:cNvSpPr>
            <a:spLocks noGrp="1"/>
          </p:cNvSpPr>
          <p:nvPr>
            <p:ph idx="1"/>
          </p:nvPr>
        </p:nvSpPr>
        <p:spPr>
          <a:xfrm>
            <a:off x="838200" y="2285999"/>
            <a:ext cx="4038600" cy="3890963"/>
          </a:xfrm>
        </p:spPr>
        <p:txBody>
          <a:bodyPr/>
          <a:lstStyle/>
          <a:p>
            <a:r>
              <a:rPr lang="en-IN" dirty="0"/>
              <a:t>Code to create a basic chart used to create the charts we used</a:t>
            </a:r>
          </a:p>
          <a:p>
            <a:r>
              <a:rPr lang="en-IN" dirty="0"/>
              <a:t>This is the comparison chart for the opening and closing rates of Bitcoin for the last one week</a:t>
            </a:r>
          </a:p>
        </p:txBody>
      </p:sp>
      <p:pic>
        <p:nvPicPr>
          <p:cNvPr id="5" name="Picture 4">
            <a:extLst>
              <a:ext uri="{FF2B5EF4-FFF2-40B4-BE49-F238E27FC236}">
                <a16:creationId xmlns:a16="http://schemas.microsoft.com/office/drawing/2014/main" id="{D09CA51A-59F8-9E22-3BE9-3126E525F9B6}"/>
              </a:ext>
            </a:extLst>
          </p:cNvPr>
          <p:cNvPicPr>
            <a:picLocks noChangeAspect="1"/>
          </p:cNvPicPr>
          <p:nvPr/>
        </p:nvPicPr>
        <p:blipFill>
          <a:blip r:embed="rId2"/>
          <a:stretch>
            <a:fillRect/>
          </a:stretch>
        </p:blipFill>
        <p:spPr>
          <a:xfrm>
            <a:off x="5513926" y="1143000"/>
            <a:ext cx="5839874" cy="5234602"/>
          </a:xfrm>
          <a:prstGeom prst="rect">
            <a:avLst/>
          </a:prstGeom>
        </p:spPr>
      </p:pic>
    </p:spTree>
    <p:extLst>
      <p:ext uri="{BB962C8B-B14F-4D97-AF65-F5344CB8AC3E}">
        <p14:creationId xmlns:p14="http://schemas.microsoft.com/office/powerpoint/2010/main" val="2252030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4833F-41E0-C895-53EA-FE6361870649}"/>
              </a:ext>
            </a:extLst>
          </p:cNvPr>
          <p:cNvSpPr>
            <a:spLocks noGrp="1"/>
          </p:cNvSpPr>
          <p:nvPr>
            <p:ph type="title"/>
          </p:nvPr>
        </p:nvSpPr>
        <p:spPr>
          <a:xfrm>
            <a:off x="838200" y="318473"/>
            <a:ext cx="10515600" cy="1145224"/>
          </a:xfrm>
        </p:spPr>
        <p:txBody>
          <a:bodyPr/>
          <a:lstStyle/>
          <a:p>
            <a:r>
              <a:rPr lang="en-IN" dirty="0"/>
              <a:t>Fit Gap Analysis</a:t>
            </a:r>
          </a:p>
        </p:txBody>
      </p:sp>
      <p:sp>
        <p:nvSpPr>
          <p:cNvPr id="3" name="Content Placeholder 2">
            <a:extLst>
              <a:ext uri="{FF2B5EF4-FFF2-40B4-BE49-F238E27FC236}">
                <a16:creationId xmlns:a16="http://schemas.microsoft.com/office/drawing/2014/main" id="{C6F79C03-BDC6-891B-339B-C3A5A7E3D60E}"/>
              </a:ext>
            </a:extLst>
          </p:cNvPr>
          <p:cNvSpPr>
            <a:spLocks noGrp="1"/>
          </p:cNvSpPr>
          <p:nvPr>
            <p:ph idx="1"/>
          </p:nvPr>
        </p:nvSpPr>
        <p:spPr>
          <a:xfrm>
            <a:off x="838200" y="1981199"/>
            <a:ext cx="10515600" cy="4195763"/>
          </a:xfrm>
        </p:spPr>
        <p:txBody>
          <a:bodyPr/>
          <a:lstStyle/>
          <a:p>
            <a:r>
              <a:rPr lang="en-IN" dirty="0"/>
              <a:t>More accurate data from a larger population and timeframe could be used</a:t>
            </a:r>
          </a:p>
          <a:p>
            <a:r>
              <a:rPr lang="en-IN" dirty="0"/>
              <a:t>Various different visualizations apart from the ones we used could show more in-depth analysis</a:t>
            </a:r>
          </a:p>
          <a:p>
            <a:r>
              <a:rPr lang="en-IN" dirty="0"/>
              <a:t>Apart from the comparison of rates, we could also touch upon prices in different markets, volume of Bitcoin, reasons as to why a dip or hike incurred at that time, as well as comparisons to other cryptocurrency such as Dogecoin</a:t>
            </a:r>
          </a:p>
          <a:p>
            <a:r>
              <a:rPr lang="en-IN" dirty="0"/>
              <a:t>To give a user a more hands on UI, we could also add drop downs for filtering</a:t>
            </a:r>
          </a:p>
        </p:txBody>
      </p:sp>
    </p:spTree>
    <p:extLst>
      <p:ext uri="{BB962C8B-B14F-4D97-AF65-F5344CB8AC3E}">
        <p14:creationId xmlns:p14="http://schemas.microsoft.com/office/powerpoint/2010/main" val="2406566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DA16E9-B535-4AFD-B7F1-4A5B938B2772}"/>
              </a:ext>
            </a:extLst>
          </p:cNvPr>
          <p:cNvPicPr>
            <a:picLocks noChangeAspect="1"/>
          </p:cNvPicPr>
          <p:nvPr/>
        </p:nvPicPr>
        <p:blipFill>
          <a:blip r:embed="rId2"/>
          <a:stretch>
            <a:fillRect/>
          </a:stretch>
        </p:blipFill>
        <p:spPr>
          <a:xfrm>
            <a:off x="0" y="-304800"/>
            <a:ext cx="12192000" cy="8107680"/>
          </a:xfrm>
          <a:prstGeom prst="rect">
            <a:avLst/>
          </a:prstGeom>
        </p:spPr>
      </p:pic>
      <p:sp>
        <p:nvSpPr>
          <p:cNvPr id="2" name="Title 1">
            <a:extLst>
              <a:ext uri="{FF2B5EF4-FFF2-40B4-BE49-F238E27FC236}">
                <a16:creationId xmlns:a16="http://schemas.microsoft.com/office/drawing/2014/main" id="{84D8180B-713C-051D-3267-274BFA8EA8FB}"/>
              </a:ext>
            </a:extLst>
          </p:cNvPr>
          <p:cNvSpPr>
            <a:spLocks noGrp="1"/>
          </p:cNvSpPr>
          <p:nvPr>
            <p:ph type="title"/>
          </p:nvPr>
        </p:nvSpPr>
        <p:spPr>
          <a:xfrm>
            <a:off x="1371600" y="914400"/>
            <a:ext cx="9677400" cy="1145224"/>
          </a:xfrm>
        </p:spPr>
        <p:txBody>
          <a:bodyPr>
            <a:normAutofit fontScale="90000"/>
          </a:bodyPr>
          <a:lstStyle/>
          <a:p>
            <a:r>
              <a:rPr lang="en-IN" sz="4400" dirty="0"/>
              <a:t>Thank </a:t>
            </a:r>
            <a:br>
              <a:rPr lang="en-IN" sz="4400" dirty="0"/>
            </a:br>
            <a:r>
              <a:rPr lang="en-IN" sz="4400" dirty="0"/>
              <a:t>You!</a:t>
            </a:r>
          </a:p>
        </p:txBody>
      </p:sp>
    </p:spTree>
    <p:extLst>
      <p:ext uri="{BB962C8B-B14F-4D97-AF65-F5344CB8AC3E}">
        <p14:creationId xmlns:p14="http://schemas.microsoft.com/office/powerpoint/2010/main" val="3266414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0" y="0"/>
            <a:ext cx="3429000" cy="1219200"/>
          </a:xfrm>
        </p:spPr>
        <p:txBody>
          <a:bodyPr anchor="b">
            <a:normAutofit/>
          </a:bodyPr>
          <a:lstStyle/>
          <a:p>
            <a:r>
              <a:rPr lang="en-US" dirty="0"/>
              <a:t>Contents</a:t>
            </a:r>
          </a:p>
        </p:txBody>
      </p:sp>
      <p:pic>
        <p:nvPicPr>
          <p:cNvPr id="5" name="Picture 4" descr="Digital graphs and numbers in 3D">
            <a:extLst>
              <a:ext uri="{FF2B5EF4-FFF2-40B4-BE49-F238E27FC236}">
                <a16:creationId xmlns:a16="http://schemas.microsoft.com/office/drawing/2014/main" id="{4D7FD1F8-9993-6C46-F05B-ED8B742D9B3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2102" r="6636" b="-1"/>
          <a:stretch/>
        </p:blipFill>
        <p:spPr>
          <a:xfrm>
            <a:off x="838200" y="685800"/>
            <a:ext cx="6400800" cy="5257800"/>
          </a:xfrm>
          <a:prstGeom prst="rect">
            <a:avLst/>
          </a:prstGeom>
          <a:noFill/>
          <a:ln>
            <a:noFill/>
          </a:ln>
          <a:effectLst>
            <a:reflection blurRad="12700" stA="38000" endPos="28000" dist="5000" dir="5400000" sy="-100000" algn="bl" rotWithShape="0"/>
          </a:effectLst>
        </p:spPr>
      </p:pic>
      <p:sp>
        <p:nvSpPr>
          <p:cNvPr id="3" name="Content Placeholder 2"/>
          <p:cNvSpPr>
            <a:spLocks noGrp="1"/>
          </p:cNvSpPr>
          <p:nvPr>
            <p:ph type="body" sz="half" idx="2"/>
          </p:nvPr>
        </p:nvSpPr>
        <p:spPr>
          <a:xfrm>
            <a:off x="7921690" y="1524000"/>
            <a:ext cx="3429000" cy="4343400"/>
          </a:xfrm>
        </p:spPr>
        <p:txBody>
          <a:bodyPr>
            <a:normAutofit/>
          </a:bodyPr>
          <a:lstStyle/>
          <a:p>
            <a:pPr marL="285750" indent="-285750">
              <a:buFont typeface="Wingdings" panose="05000000000000000000" pitchFamily="2" charset="2"/>
              <a:buChar char="q"/>
            </a:pPr>
            <a:r>
              <a:rPr lang="en-US" sz="2000" dirty="0"/>
              <a:t>Project Summary</a:t>
            </a:r>
          </a:p>
          <a:p>
            <a:pPr marL="285750" indent="-285750">
              <a:buFont typeface="Wingdings" panose="05000000000000000000" pitchFamily="2" charset="2"/>
              <a:buChar char="q"/>
            </a:pPr>
            <a:r>
              <a:rPr lang="en-US" sz="2000" dirty="0"/>
              <a:t>Project Aim</a:t>
            </a:r>
          </a:p>
          <a:p>
            <a:pPr marL="285750" indent="-285750">
              <a:buFont typeface="Wingdings" panose="05000000000000000000" pitchFamily="2" charset="2"/>
              <a:buChar char="q"/>
            </a:pPr>
            <a:r>
              <a:rPr lang="en-US" sz="2000" dirty="0"/>
              <a:t>Data source – API</a:t>
            </a:r>
          </a:p>
          <a:p>
            <a:pPr marL="285750" indent="-285750">
              <a:buFont typeface="Wingdings" panose="05000000000000000000" pitchFamily="2" charset="2"/>
              <a:buChar char="q"/>
            </a:pPr>
            <a:r>
              <a:rPr lang="en-US" sz="2000" dirty="0"/>
              <a:t>MongoDb</a:t>
            </a:r>
          </a:p>
          <a:p>
            <a:pPr marL="285750" indent="-285750">
              <a:buFont typeface="Wingdings" panose="05000000000000000000" pitchFamily="2" charset="2"/>
              <a:buChar char="q"/>
            </a:pPr>
            <a:r>
              <a:rPr lang="en-US" sz="2000" dirty="0"/>
              <a:t>Website Development – Flask</a:t>
            </a:r>
          </a:p>
          <a:p>
            <a:pPr marL="285750" indent="-285750">
              <a:buFont typeface="Wingdings" panose="05000000000000000000" pitchFamily="2" charset="2"/>
              <a:buChar char="q"/>
            </a:pPr>
            <a:r>
              <a:rPr lang="en-US" sz="2000" dirty="0"/>
              <a:t>Data Visualization</a:t>
            </a:r>
          </a:p>
          <a:p>
            <a:pPr marL="285750" indent="-285750">
              <a:buFont typeface="Wingdings" panose="05000000000000000000" pitchFamily="2" charset="2"/>
              <a:buChar char="q"/>
            </a:pPr>
            <a:r>
              <a:rPr lang="en-US" sz="2000" dirty="0"/>
              <a:t>Fit Gap Analysis</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p:txBody>
      </p:sp>
    </p:spTree>
    <p:extLst>
      <p:ext uri="{BB962C8B-B14F-4D97-AF65-F5344CB8AC3E}">
        <p14:creationId xmlns:p14="http://schemas.microsoft.com/office/powerpoint/2010/main" val="174275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228600"/>
            <a:ext cx="6096000" cy="990600"/>
          </a:xfrm>
        </p:spPr>
        <p:txBody>
          <a:bodyPr anchor="b">
            <a:normAutofit/>
          </a:bodyPr>
          <a:lstStyle/>
          <a:p>
            <a:r>
              <a:rPr lang="en-US" dirty="0"/>
              <a:t>Project Summary</a:t>
            </a:r>
          </a:p>
        </p:txBody>
      </p:sp>
      <p:pic>
        <p:nvPicPr>
          <p:cNvPr id="4" name="Picture 3">
            <a:extLst>
              <a:ext uri="{FF2B5EF4-FFF2-40B4-BE49-F238E27FC236}">
                <a16:creationId xmlns:a16="http://schemas.microsoft.com/office/drawing/2014/main" id="{C07C7C51-28FB-6CBC-79C4-6BB1F8CA87CC}"/>
              </a:ext>
            </a:extLst>
          </p:cNvPr>
          <p:cNvPicPr>
            <a:picLocks noChangeAspect="1"/>
          </p:cNvPicPr>
          <p:nvPr/>
        </p:nvPicPr>
        <p:blipFill>
          <a:blip r:embed="rId2"/>
          <a:stretch>
            <a:fillRect/>
          </a:stretch>
        </p:blipFill>
        <p:spPr>
          <a:xfrm>
            <a:off x="304800" y="1600200"/>
            <a:ext cx="4965843" cy="3314700"/>
          </a:xfrm>
          <a:prstGeom prst="rect">
            <a:avLst/>
          </a:prstGeom>
          <a:noFill/>
          <a:ln>
            <a:noFill/>
          </a:ln>
          <a:effectLst>
            <a:reflection blurRad="12700" stA="38000" endPos="28000" dist="5000" dir="5400000" sy="-100000" algn="bl" rotWithShape="0"/>
          </a:effectLst>
        </p:spPr>
      </p:pic>
      <p:sp>
        <p:nvSpPr>
          <p:cNvPr id="3" name="Content Placeholder 2"/>
          <p:cNvSpPr>
            <a:spLocks noGrp="1"/>
          </p:cNvSpPr>
          <p:nvPr>
            <p:ph type="body" sz="half" idx="2"/>
          </p:nvPr>
        </p:nvSpPr>
        <p:spPr>
          <a:xfrm>
            <a:off x="5715000" y="1714500"/>
            <a:ext cx="5791199" cy="4381500"/>
          </a:xfrm>
        </p:spPr>
        <p:txBody>
          <a:bodyPr>
            <a:normAutofit/>
          </a:bodyPr>
          <a:lstStyle/>
          <a:p>
            <a:pPr marL="285750" indent="-285750">
              <a:buFont typeface="Wingdings" panose="05000000000000000000" pitchFamily="2" charset="2"/>
              <a:buChar char="q"/>
            </a:pPr>
            <a:r>
              <a:rPr lang="en-US" dirty="0"/>
              <a:t>We have used an API from a remote data source on Bitcoin rates:</a:t>
            </a:r>
          </a:p>
          <a:p>
            <a:r>
              <a:rPr lang="en-US" dirty="0">
                <a:hlinkClick r:id="rId3"/>
              </a:rPr>
              <a:t>https://www.alphavantage.co/query?function=DIGITAL_CURRENCY_DAILY&amp;symbol=BTC&amp;market=CAD&amp;apikey=451KU60FV4BXH04K</a:t>
            </a:r>
            <a:r>
              <a:rPr lang="en-US" dirty="0"/>
              <a:t> </a:t>
            </a:r>
          </a:p>
          <a:p>
            <a:pPr marL="285750" indent="-285750">
              <a:buFont typeface="Wingdings" panose="05000000000000000000" pitchFamily="2" charset="2"/>
              <a:buChar char="q"/>
            </a:pPr>
            <a:r>
              <a:rPr lang="en-US" dirty="0"/>
              <a:t>Python was used to retrieve the entire data from the API and store the same into a cloud database – MongoDb</a:t>
            </a:r>
          </a:p>
          <a:p>
            <a:pPr marL="285750" indent="-285750">
              <a:buFont typeface="Wingdings" panose="05000000000000000000" pitchFamily="2" charset="2"/>
              <a:buChar char="q"/>
            </a:pPr>
            <a:r>
              <a:rPr lang="en-US" dirty="0"/>
              <a:t>We have used a pseudo batch process written in Python to update the database that runs every 24 hours</a:t>
            </a:r>
          </a:p>
          <a:p>
            <a:pPr marL="285750" indent="-285750">
              <a:buFont typeface="Wingdings" panose="05000000000000000000" pitchFamily="2" charset="2"/>
              <a:buChar char="q"/>
            </a:pPr>
            <a:r>
              <a:rPr lang="en-US" dirty="0"/>
              <a:t>The Web application was created and built using Python on Visual Studio Code</a:t>
            </a:r>
          </a:p>
          <a:p>
            <a:pPr marL="285750" indent="-285750">
              <a:buFont typeface="Wingdings" panose="05000000000000000000" pitchFamily="2" charset="2"/>
              <a:buChar char="q"/>
            </a:pPr>
            <a:r>
              <a:rPr lang="en-US" dirty="0"/>
              <a:t>HTML, CSS, and </a:t>
            </a:r>
            <a:r>
              <a:rPr lang="en-US" dirty="0" err="1"/>
              <a:t>Javascript</a:t>
            </a:r>
            <a:r>
              <a:rPr lang="en-US" dirty="0"/>
              <a:t> were used for the front end development of the site and for charts</a:t>
            </a:r>
          </a:p>
          <a:p>
            <a:pPr marL="285750" indent="-285750">
              <a:buFont typeface="Wingdings" panose="05000000000000000000" pitchFamily="2" charset="2"/>
              <a:buChar char="q"/>
            </a:pPr>
            <a:r>
              <a:rPr lang="en-US" dirty="0"/>
              <a:t>Finally, a Fit Gap Analysis was conducted to analyze future trends</a:t>
            </a:r>
          </a:p>
        </p:txBody>
      </p:sp>
    </p:spTree>
    <p:extLst>
      <p:ext uri="{BB962C8B-B14F-4D97-AF65-F5344CB8AC3E}">
        <p14:creationId xmlns:p14="http://schemas.microsoft.com/office/powerpoint/2010/main" val="447581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Project Aim?</a:t>
            </a:r>
          </a:p>
        </p:txBody>
      </p:sp>
      <p:sp>
        <p:nvSpPr>
          <p:cNvPr id="4" name="Content Placeholder 3">
            <a:extLst>
              <a:ext uri="{FF2B5EF4-FFF2-40B4-BE49-F238E27FC236}">
                <a16:creationId xmlns:a16="http://schemas.microsoft.com/office/drawing/2014/main" id="{E7868C01-F5A1-D16C-9BB9-52B86E5B4278}"/>
              </a:ext>
            </a:extLst>
          </p:cNvPr>
          <p:cNvSpPr>
            <a:spLocks noGrp="1"/>
          </p:cNvSpPr>
          <p:nvPr>
            <p:ph idx="1"/>
          </p:nvPr>
        </p:nvSpPr>
        <p:spPr/>
        <p:txBody>
          <a:bodyPr>
            <a:normAutofit lnSpcReduction="10000"/>
          </a:bodyPr>
          <a:lstStyle/>
          <a:p>
            <a:r>
              <a:rPr lang="en-US" dirty="0"/>
              <a:t>A client has asked to build a proof of concept "Web" application to demonstrate our abilities as a team/company. They are prepared to contract the team for several years however, they have many other bids to review. </a:t>
            </a:r>
          </a:p>
          <a:p>
            <a:r>
              <a:rPr lang="en-US" dirty="0"/>
              <a:t>So, the project is built to –</a:t>
            </a:r>
          </a:p>
          <a:p>
            <a:pPr marL="457200" indent="-457200">
              <a:buFont typeface="+mj-lt"/>
              <a:buAutoNum type="arabicPeriod"/>
            </a:pPr>
            <a:r>
              <a:rPr lang="en-US" dirty="0"/>
              <a:t>Demonstrate acquisition of data from a URL</a:t>
            </a:r>
          </a:p>
          <a:p>
            <a:pPr marL="457200" indent="-457200">
              <a:buFont typeface="+mj-lt"/>
              <a:buAutoNum type="arabicPeriod"/>
            </a:pPr>
            <a:r>
              <a:rPr lang="en-US" dirty="0"/>
              <a:t>Use Python to store it into a cloud database</a:t>
            </a:r>
          </a:p>
          <a:p>
            <a:pPr marL="457200" indent="-457200">
              <a:buFont typeface="+mj-lt"/>
              <a:buAutoNum type="arabicPeriod"/>
            </a:pPr>
            <a:r>
              <a:rPr lang="en-US" dirty="0"/>
              <a:t>Run a pseudo batch process that runs every 24 hours</a:t>
            </a:r>
          </a:p>
          <a:p>
            <a:pPr marL="457200" indent="-457200">
              <a:buFont typeface="+mj-lt"/>
              <a:buAutoNum type="arabicPeriod"/>
            </a:pPr>
            <a:r>
              <a:rPr lang="en-US" dirty="0"/>
              <a:t>Create a Web App to show the results using Flask or Django</a:t>
            </a:r>
          </a:p>
          <a:p>
            <a:pPr marL="457200" indent="-457200">
              <a:buFont typeface="+mj-lt"/>
              <a:buAutoNum type="arabicPeriod"/>
            </a:pPr>
            <a:r>
              <a:rPr lang="en-US" dirty="0"/>
              <a:t>Create charts using charts.js to visualize data</a:t>
            </a:r>
          </a:p>
          <a:p>
            <a:pPr marL="457200" indent="-457200">
              <a:buFont typeface="+mj-lt"/>
              <a:buAutoNum type="arabicPeriod"/>
            </a:pPr>
            <a:r>
              <a:rPr lang="en-US" dirty="0"/>
              <a:t>Conduct a fit gap analysis</a:t>
            </a:r>
            <a:endParaRPr lang="en-IN" dirty="0"/>
          </a:p>
        </p:txBody>
      </p:sp>
    </p:spTree>
    <p:extLst>
      <p:ext uri="{BB962C8B-B14F-4D97-AF65-F5344CB8AC3E}">
        <p14:creationId xmlns:p14="http://schemas.microsoft.com/office/powerpoint/2010/main" val="1900486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61D5D-387A-58A0-3EAB-C31EFA20B1C7}"/>
              </a:ext>
            </a:extLst>
          </p:cNvPr>
          <p:cNvSpPr>
            <a:spLocks noGrp="1"/>
          </p:cNvSpPr>
          <p:nvPr>
            <p:ph type="title"/>
          </p:nvPr>
        </p:nvSpPr>
        <p:spPr>
          <a:xfrm>
            <a:off x="838200" y="365126"/>
            <a:ext cx="10515600" cy="1145224"/>
          </a:xfrm>
        </p:spPr>
        <p:txBody>
          <a:bodyPr anchor="b">
            <a:normAutofit/>
          </a:bodyPr>
          <a:lstStyle/>
          <a:p>
            <a:r>
              <a:rPr lang="en-US" dirty="0"/>
              <a:t>Tools Used</a:t>
            </a:r>
          </a:p>
        </p:txBody>
      </p:sp>
      <p:sp>
        <p:nvSpPr>
          <p:cNvPr id="9" name="Content Placeholder 2">
            <a:extLst>
              <a:ext uri="{FF2B5EF4-FFF2-40B4-BE49-F238E27FC236}">
                <a16:creationId xmlns:a16="http://schemas.microsoft.com/office/drawing/2014/main" id="{42BBC0D6-46F7-046B-DB2D-1AB20297B671}"/>
              </a:ext>
            </a:extLst>
          </p:cNvPr>
          <p:cNvSpPr>
            <a:spLocks noGrp="1"/>
          </p:cNvSpPr>
          <p:nvPr>
            <p:ph sz="half" idx="1"/>
          </p:nvPr>
        </p:nvSpPr>
        <p:spPr>
          <a:xfrm>
            <a:off x="838200" y="1825625"/>
            <a:ext cx="5029200" cy="4351338"/>
          </a:xfrm>
        </p:spPr>
        <p:txBody>
          <a:bodyPr/>
          <a:lstStyle/>
          <a:p>
            <a:r>
              <a:rPr lang="en-US" dirty="0"/>
              <a:t>Python </a:t>
            </a:r>
          </a:p>
          <a:p>
            <a:r>
              <a:rPr lang="en-US" dirty="0"/>
              <a:t>Python Web Framework – Flask</a:t>
            </a:r>
          </a:p>
          <a:p>
            <a:r>
              <a:rPr lang="en-US" dirty="0"/>
              <a:t>Cloud NoSQL – MongoDb</a:t>
            </a:r>
          </a:p>
          <a:p>
            <a:r>
              <a:rPr lang="en-US" dirty="0"/>
              <a:t>Visual Studio Code</a:t>
            </a:r>
          </a:p>
          <a:p>
            <a:r>
              <a:rPr lang="en-US" dirty="0"/>
              <a:t>HTML</a:t>
            </a:r>
          </a:p>
          <a:p>
            <a:r>
              <a:rPr lang="en-US" dirty="0"/>
              <a:t>CSS</a:t>
            </a:r>
          </a:p>
          <a:p>
            <a:r>
              <a:rPr lang="en-US" dirty="0" err="1"/>
              <a:t>Javascript</a:t>
            </a:r>
            <a:endParaRPr lang="en-US" dirty="0"/>
          </a:p>
          <a:p>
            <a:pPr marL="0" indent="0">
              <a:buNone/>
            </a:pPr>
            <a:endParaRPr lang="en-US" dirty="0"/>
          </a:p>
        </p:txBody>
      </p:sp>
      <p:pic>
        <p:nvPicPr>
          <p:cNvPr id="4" name="Picture 3">
            <a:extLst>
              <a:ext uri="{FF2B5EF4-FFF2-40B4-BE49-F238E27FC236}">
                <a16:creationId xmlns:a16="http://schemas.microsoft.com/office/drawing/2014/main" id="{EBE7BE22-FDFA-7B55-7B02-4840533C8A55}"/>
              </a:ext>
            </a:extLst>
          </p:cNvPr>
          <p:cNvPicPr>
            <a:picLocks noChangeAspect="1"/>
          </p:cNvPicPr>
          <p:nvPr/>
        </p:nvPicPr>
        <p:blipFill>
          <a:blip r:embed="rId2"/>
          <a:stretch>
            <a:fillRect/>
          </a:stretch>
        </p:blipFill>
        <p:spPr>
          <a:xfrm>
            <a:off x="8939404" y="365126"/>
            <a:ext cx="2895600" cy="1628775"/>
          </a:xfrm>
          <a:prstGeom prst="rect">
            <a:avLst/>
          </a:prstGeom>
          <a:noFill/>
        </p:spPr>
      </p:pic>
      <p:pic>
        <p:nvPicPr>
          <p:cNvPr id="10" name="Picture 9">
            <a:extLst>
              <a:ext uri="{FF2B5EF4-FFF2-40B4-BE49-F238E27FC236}">
                <a16:creationId xmlns:a16="http://schemas.microsoft.com/office/drawing/2014/main" id="{F3B5BA99-E697-9004-8EE7-6A1AD1ADE98E}"/>
              </a:ext>
            </a:extLst>
          </p:cNvPr>
          <p:cNvPicPr>
            <a:picLocks noChangeAspect="1"/>
          </p:cNvPicPr>
          <p:nvPr/>
        </p:nvPicPr>
        <p:blipFill>
          <a:blip r:embed="rId3"/>
          <a:stretch>
            <a:fillRect/>
          </a:stretch>
        </p:blipFill>
        <p:spPr>
          <a:xfrm>
            <a:off x="8266916" y="1810385"/>
            <a:ext cx="3925084" cy="1383555"/>
          </a:xfrm>
          <a:prstGeom prst="rect">
            <a:avLst/>
          </a:prstGeom>
        </p:spPr>
      </p:pic>
      <p:pic>
        <p:nvPicPr>
          <p:cNvPr id="11" name="Picture 10">
            <a:extLst>
              <a:ext uri="{FF2B5EF4-FFF2-40B4-BE49-F238E27FC236}">
                <a16:creationId xmlns:a16="http://schemas.microsoft.com/office/drawing/2014/main" id="{B05A1CDB-2B08-7699-5BB0-0AA4CA5B6D1C}"/>
              </a:ext>
            </a:extLst>
          </p:cNvPr>
          <p:cNvPicPr>
            <a:picLocks noChangeAspect="1"/>
          </p:cNvPicPr>
          <p:nvPr/>
        </p:nvPicPr>
        <p:blipFill>
          <a:blip r:embed="rId4"/>
          <a:stretch>
            <a:fillRect/>
          </a:stretch>
        </p:blipFill>
        <p:spPr>
          <a:xfrm>
            <a:off x="9356463" y="4704048"/>
            <a:ext cx="2061482" cy="1905000"/>
          </a:xfrm>
          <a:prstGeom prst="rect">
            <a:avLst/>
          </a:prstGeom>
        </p:spPr>
      </p:pic>
      <p:pic>
        <p:nvPicPr>
          <p:cNvPr id="12" name="Picture 11">
            <a:extLst>
              <a:ext uri="{FF2B5EF4-FFF2-40B4-BE49-F238E27FC236}">
                <a16:creationId xmlns:a16="http://schemas.microsoft.com/office/drawing/2014/main" id="{3619A234-FD00-55C0-1273-CDABFC097289}"/>
              </a:ext>
            </a:extLst>
          </p:cNvPr>
          <p:cNvPicPr>
            <a:picLocks noChangeAspect="1"/>
          </p:cNvPicPr>
          <p:nvPr/>
        </p:nvPicPr>
        <p:blipFill>
          <a:blip r:embed="rId5"/>
          <a:stretch>
            <a:fillRect/>
          </a:stretch>
        </p:blipFill>
        <p:spPr>
          <a:xfrm>
            <a:off x="9725409" y="3152570"/>
            <a:ext cx="1551478" cy="1551478"/>
          </a:xfrm>
          <a:prstGeom prst="rect">
            <a:avLst/>
          </a:prstGeom>
        </p:spPr>
      </p:pic>
    </p:spTree>
    <p:extLst>
      <p:ext uri="{BB962C8B-B14F-4D97-AF65-F5344CB8AC3E}">
        <p14:creationId xmlns:p14="http://schemas.microsoft.com/office/powerpoint/2010/main" val="367261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Source - API</a:t>
            </a:r>
          </a:p>
        </p:txBody>
      </p:sp>
      <p:sp>
        <p:nvSpPr>
          <p:cNvPr id="3" name="Content Placeholder 2"/>
          <p:cNvSpPr>
            <a:spLocks noGrp="1"/>
          </p:cNvSpPr>
          <p:nvPr>
            <p:ph sz="half" idx="1"/>
          </p:nvPr>
        </p:nvSpPr>
        <p:spPr/>
        <p:txBody>
          <a:bodyPr/>
          <a:lstStyle/>
          <a:p>
            <a:r>
              <a:rPr lang="en-US" dirty="0"/>
              <a:t>The data source we have used is on Bitcoin</a:t>
            </a:r>
          </a:p>
          <a:p>
            <a:r>
              <a:rPr lang="en-US" dirty="0"/>
              <a:t>Our aim is to analyze rates of Bitcoin daily be it in CAD or USD – on the opening and closing hours</a:t>
            </a:r>
          </a:p>
          <a:p>
            <a:r>
              <a:rPr lang="en-US" dirty="0"/>
              <a:t>The screenshot on the right shows the various entities present in the API which will be used for analysis</a:t>
            </a:r>
          </a:p>
        </p:txBody>
      </p:sp>
      <p:pic>
        <p:nvPicPr>
          <p:cNvPr id="1026" name="Picture 2">
            <a:extLst>
              <a:ext uri="{FF2B5EF4-FFF2-40B4-BE49-F238E27FC236}">
                <a16:creationId xmlns:a16="http://schemas.microsoft.com/office/drawing/2014/main" id="{890F18D0-64D6-3242-9BA7-797F26514F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1824070"/>
            <a:ext cx="4286250" cy="2828925"/>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058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0" y="228600"/>
            <a:ext cx="3429000" cy="1219200"/>
          </a:xfrm>
        </p:spPr>
        <p:txBody>
          <a:bodyPr anchor="b">
            <a:normAutofit/>
          </a:bodyPr>
          <a:lstStyle/>
          <a:p>
            <a:r>
              <a:rPr lang="en-US" dirty="0"/>
              <a:t>Project Scope</a:t>
            </a:r>
          </a:p>
        </p:txBody>
      </p:sp>
      <p:graphicFrame>
        <p:nvGraphicFramePr>
          <p:cNvPr id="6" name="Content Placeholder 2" descr="Segmented process showing 4 steps arranged one below the other and three downward pointing arrows are used to indicate progression from first step to second step and second step to third step and third step to fourth step"/>
          <p:cNvGraphicFramePr>
            <a:graphicFrameLocks noGrp="1"/>
          </p:cNvGraphicFramePr>
          <p:nvPr>
            <p:ph idx="1"/>
            <p:extLst>
              <p:ext uri="{D42A27DB-BD31-4B8C-83A1-F6EECF244321}">
                <p14:modId xmlns:p14="http://schemas.microsoft.com/office/powerpoint/2010/main" val="3007540281"/>
              </p:ext>
            </p:extLst>
          </p:nvPr>
        </p:nvGraphicFramePr>
        <p:xfrm>
          <a:off x="853440" y="533400"/>
          <a:ext cx="577596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DDCC9715-D279-8D97-CBD4-F5C4688DEC36}"/>
              </a:ext>
            </a:extLst>
          </p:cNvPr>
          <p:cNvPicPr>
            <a:picLocks noChangeAspect="1"/>
          </p:cNvPicPr>
          <p:nvPr/>
        </p:nvPicPr>
        <p:blipFill>
          <a:blip r:embed="rId7"/>
          <a:stretch>
            <a:fillRect/>
          </a:stretch>
        </p:blipFill>
        <p:spPr>
          <a:xfrm>
            <a:off x="7239000" y="1924050"/>
            <a:ext cx="4246773" cy="3009900"/>
          </a:xfrm>
          <a:prstGeom prst="rect">
            <a:avLst/>
          </a:prstGeom>
        </p:spPr>
      </p:pic>
    </p:spTree>
    <p:extLst>
      <p:ext uri="{BB962C8B-B14F-4D97-AF65-F5344CB8AC3E}">
        <p14:creationId xmlns:p14="http://schemas.microsoft.com/office/powerpoint/2010/main" val="2426022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Code Used for fetching data from API and storing the same into MongoDb</a:t>
            </a:r>
          </a:p>
        </p:txBody>
      </p:sp>
      <p:pic>
        <p:nvPicPr>
          <p:cNvPr id="2050" name="Picture 2">
            <a:extLst>
              <a:ext uri="{FF2B5EF4-FFF2-40B4-BE49-F238E27FC236}">
                <a16:creationId xmlns:a16="http://schemas.microsoft.com/office/drawing/2014/main" id="{31F2734D-01AB-1479-5F8F-3D49265D27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752600"/>
            <a:ext cx="8386283" cy="4467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7061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ITY SKETCH 16X9">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3.potx" id="{55B65C5C-2110-41C9-9432-67D739EC5CFC}" vid="{FDE12540-4521-4F30-863D-D54DD2EE1C3B}"/>
    </a:ext>
  </a:extLst>
</a:theme>
</file>

<file path=ppt/theme/theme2.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932780E42CB7F41BD370DC23E916E30" ma:contentTypeVersion="12" ma:contentTypeDescription="Create a new document." ma:contentTypeScope="" ma:versionID="bd7e97bb538c00bcbd6f6a1455d28cb6">
  <xsd:schema xmlns:xsd="http://www.w3.org/2001/XMLSchema" xmlns:xs="http://www.w3.org/2001/XMLSchema" xmlns:p="http://schemas.microsoft.com/office/2006/metadata/properties" xmlns:ns3="2708cb34-2b02-47d1-88be-5c96f3eb13f7" xmlns:ns4="54713e16-209d-4d0e-be8c-d9e9bc61e014" targetNamespace="http://schemas.microsoft.com/office/2006/metadata/properties" ma:root="true" ma:fieldsID="dcaae64cb208141b80513cc8b262d913" ns3:_="" ns4:_="">
    <xsd:import namespace="2708cb34-2b02-47d1-88be-5c96f3eb13f7"/>
    <xsd:import namespace="54713e16-209d-4d0e-be8c-d9e9bc61e014"/>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_activity"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708cb34-2b02-47d1-88be-5c96f3eb13f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_activity" ma:index="12" nillable="true" ma:displayName="_activity" ma:hidden="true" ma:internalName="_activity">
      <xsd:simpleType>
        <xsd:restriction base="dms:Note"/>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4713e16-209d-4d0e-be8c-d9e9bc61e014"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2708cb34-2b02-47d1-88be-5c96f3eb13f7" xsi:nil="true"/>
  </documentManagement>
</p:properties>
</file>

<file path=customXml/itemProps1.xml><?xml version="1.0" encoding="utf-8"?>
<ds:datastoreItem xmlns:ds="http://schemas.openxmlformats.org/officeDocument/2006/customXml" ds:itemID="{FFEC9935-DF85-4791-ACF3-7F2F9F982A07}">
  <ds:schemaRefs>
    <ds:schemaRef ds:uri="http://schemas.microsoft.com/sharepoint/v3/contenttype/forms"/>
  </ds:schemaRefs>
</ds:datastoreItem>
</file>

<file path=customXml/itemProps2.xml><?xml version="1.0" encoding="utf-8"?>
<ds:datastoreItem xmlns:ds="http://schemas.openxmlformats.org/officeDocument/2006/customXml" ds:itemID="{9B1D28CA-505B-4327-A0BC-E1103693FA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708cb34-2b02-47d1-88be-5c96f3eb13f7"/>
    <ds:schemaRef ds:uri="54713e16-209d-4d0e-be8c-d9e9bc61e01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347C40F-0EA8-4CA0-B04D-D402C6F0FF9A}">
  <ds:schemaRefs>
    <ds:schemaRef ds:uri="54713e16-209d-4d0e-be8c-d9e9bc61e014"/>
    <ds:schemaRef ds:uri="http://www.w3.org/XML/1998/namespace"/>
    <ds:schemaRef ds:uri="http://schemas.microsoft.com/office/2006/metadata/properties"/>
    <ds:schemaRef ds:uri="http://schemas.microsoft.com/office/2006/documentManagement/types"/>
    <ds:schemaRef ds:uri="http://purl.org/dc/dcmitype/"/>
    <ds:schemaRef ds:uri="http://purl.org/dc/terms/"/>
    <ds:schemaRef ds:uri="http://purl.org/dc/elements/1.1/"/>
    <ds:schemaRef ds:uri="http://schemas.microsoft.com/office/infopath/2007/PartnerControls"/>
    <ds:schemaRef ds:uri="http://schemas.openxmlformats.org/package/2006/metadata/core-properties"/>
    <ds:schemaRef ds:uri="2708cb34-2b02-47d1-88be-5c96f3eb13f7"/>
  </ds:schemaRefs>
</ds:datastoreItem>
</file>

<file path=docProps/app.xml><?xml version="1.0" encoding="utf-8"?>
<Properties xmlns="http://schemas.openxmlformats.org/officeDocument/2006/extended-properties" xmlns:vt="http://schemas.openxmlformats.org/officeDocument/2006/docPropsVTypes">
  <Template>{F33F4049-0D25-4EE5-9774-6793BBF94795}tf03031010_win32</Template>
  <TotalTime>256</TotalTime>
  <Words>698</Words>
  <Application>Microsoft Office PowerPoint</Application>
  <PresentationFormat>Widescreen</PresentationFormat>
  <Paragraphs>79</Paragraphs>
  <Slides>23</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Century Schoolbook</vt:lpstr>
      <vt:lpstr>Wingdings</vt:lpstr>
      <vt:lpstr>CITY SKETCH 16X9</vt:lpstr>
      <vt:lpstr>BDAT 1004 DATA PROGRAMMING Final Project, Group 7 – Bitcoin Analysis</vt:lpstr>
      <vt:lpstr>Our Team</vt:lpstr>
      <vt:lpstr>Contents</vt:lpstr>
      <vt:lpstr>Project Summary</vt:lpstr>
      <vt:lpstr>What is the Project Aim?</vt:lpstr>
      <vt:lpstr>Tools Used</vt:lpstr>
      <vt:lpstr>Data Source - API</vt:lpstr>
      <vt:lpstr>Project Scope</vt:lpstr>
      <vt:lpstr>Python Code Used for fetching data from API and storing the same into MongoDb</vt:lpstr>
      <vt:lpstr>PowerPoint Presentation</vt:lpstr>
      <vt:lpstr>MongoDb Database and Collection</vt:lpstr>
      <vt:lpstr>MongoDb Collection</vt:lpstr>
      <vt:lpstr>Pseudo Batch Process to acquire data every 24 hours</vt:lpstr>
      <vt:lpstr>Flask – Web App Development via VS Code</vt:lpstr>
      <vt:lpstr>Website Home Page</vt:lpstr>
      <vt:lpstr>The Previous Home Page was launched with this code</vt:lpstr>
      <vt:lpstr>Table to show Last 5 days Bitcoin rate in CAD</vt:lpstr>
      <vt:lpstr>Bitcoin Opening Rates in CAD – last 3 years</vt:lpstr>
      <vt:lpstr>Bitcoin Closing Rates in CAD – last 3 years</vt:lpstr>
      <vt:lpstr>Bar Chart to compare the opening and closing rates in CAD – to analyse daily fluctuations</vt:lpstr>
      <vt:lpstr>Codes from VS Code for reference apart from LIVE demonstration</vt:lpstr>
      <vt:lpstr>Fit Gap Analysis</vt:lpstr>
      <vt:lpstr>Thank  You!</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BDAT 1004 DATA PROGRAMMING Final Project, Group</dc:title>
  <dc:creator>Gurleen Bhullar</dc:creator>
  <cp:lastModifiedBy>Pushkar Singh Rawat</cp:lastModifiedBy>
  <cp:revision>4</cp:revision>
  <dcterms:created xsi:type="dcterms:W3CDTF">2023-08-10T19:14:10Z</dcterms:created>
  <dcterms:modified xsi:type="dcterms:W3CDTF">2023-08-10T23:34:18Z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0x0101002932780E42CB7F41BD370DC23E916E30</vt:lpwstr>
  </property>
</Properties>
</file>